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40"/>
  </p:notesMasterIdLst>
  <p:handoutMasterIdLst>
    <p:handoutMasterId r:id="rId41"/>
  </p:handoutMasterIdLst>
  <p:sldIdLst>
    <p:sldId id="318" r:id="rId2"/>
    <p:sldId id="356" r:id="rId3"/>
    <p:sldId id="360" r:id="rId4"/>
    <p:sldId id="359" r:id="rId5"/>
    <p:sldId id="358" r:id="rId6"/>
    <p:sldId id="369" r:id="rId7"/>
    <p:sldId id="363" r:id="rId8"/>
    <p:sldId id="364" r:id="rId9"/>
    <p:sldId id="365" r:id="rId10"/>
    <p:sldId id="366" r:id="rId11"/>
    <p:sldId id="362" r:id="rId12"/>
    <p:sldId id="361" r:id="rId13"/>
    <p:sldId id="367" r:id="rId14"/>
    <p:sldId id="347" r:id="rId15"/>
    <p:sldId id="371" r:id="rId16"/>
    <p:sldId id="340" r:id="rId17"/>
    <p:sldId id="372" r:id="rId18"/>
    <p:sldId id="370" r:id="rId19"/>
    <p:sldId id="373" r:id="rId20"/>
    <p:sldId id="374" r:id="rId21"/>
    <p:sldId id="375" r:id="rId22"/>
    <p:sldId id="376" r:id="rId23"/>
    <p:sldId id="379" r:id="rId24"/>
    <p:sldId id="380" r:id="rId25"/>
    <p:sldId id="381" r:id="rId26"/>
    <p:sldId id="382" r:id="rId27"/>
    <p:sldId id="383" r:id="rId28"/>
    <p:sldId id="384" r:id="rId29"/>
    <p:sldId id="385" r:id="rId30"/>
    <p:sldId id="387" r:id="rId31"/>
    <p:sldId id="388" r:id="rId32"/>
    <p:sldId id="386" r:id="rId33"/>
    <p:sldId id="350" r:id="rId34"/>
    <p:sldId id="392" r:id="rId35"/>
    <p:sldId id="389" r:id="rId36"/>
    <p:sldId id="390" r:id="rId37"/>
    <p:sldId id="346" r:id="rId38"/>
    <p:sldId id="391" r:id="rId39"/>
  </p:sldIdLst>
  <p:sldSz cx="12192000" cy="6858000"/>
  <p:notesSz cx="6858000" cy="9144000"/>
  <p:custDataLst>
    <p:tags r:id="rId42"/>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orient="horz" pos="4030" userDrawn="1">
          <p15:clr>
            <a:srgbClr val="A4A3A4"/>
          </p15:clr>
        </p15:guide>
        <p15:guide id="3" orient="horz" pos="1152" userDrawn="1">
          <p15:clr>
            <a:srgbClr val="A4A3A4"/>
          </p15:clr>
        </p15:guide>
        <p15:guide id="4" orient="horz" pos="1018" userDrawn="1">
          <p15:clr>
            <a:srgbClr val="A4A3A4"/>
          </p15:clr>
        </p15:guide>
        <p15:guide id="5" orient="horz" pos="3886" userDrawn="1">
          <p15:clr>
            <a:srgbClr val="A4A3A4"/>
          </p15:clr>
        </p15:guide>
        <p15:guide id="6" orient="horz" pos="2928" userDrawn="1">
          <p15:clr>
            <a:srgbClr val="A4A3A4"/>
          </p15:clr>
        </p15:guide>
        <p15:guide id="7" orient="horz" pos="3072" userDrawn="1">
          <p15:clr>
            <a:srgbClr val="A4A3A4"/>
          </p15:clr>
        </p15:guide>
        <p15:guide id="8" orient="horz" pos="407" userDrawn="1">
          <p15:clr>
            <a:srgbClr val="A4A3A4"/>
          </p15:clr>
        </p15:guide>
        <p15:guide id="9" pos="3840" userDrawn="1">
          <p15:clr>
            <a:srgbClr val="A4A3A4"/>
          </p15:clr>
        </p15:guide>
        <p15:guide id="10" pos="959" userDrawn="1">
          <p15:clr>
            <a:srgbClr val="A4A3A4"/>
          </p15:clr>
        </p15:guide>
        <p15:guide id="11" pos="7153" userDrawn="1">
          <p15:clr>
            <a:srgbClr val="A4A3A4"/>
          </p15:clr>
        </p15:guide>
        <p15:guide id="12" pos="671" userDrawn="1">
          <p15:clr>
            <a:srgbClr val="A4A3A4"/>
          </p15:clr>
        </p15:guide>
        <p15:guide id="13" pos="4992" userDrawn="1">
          <p15:clr>
            <a:srgbClr val="A4A3A4"/>
          </p15:clr>
        </p15:guide>
        <p15:guide id="14" pos="7009"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28282"/>
    <a:srgbClr val="6E90FE"/>
    <a:srgbClr val="8086FC"/>
    <a:srgbClr val="6D6DFB"/>
    <a:srgbClr val="4E78F0"/>
    <a:srgbClr val="F0932C"/>
    <a:srgbClr val="92C610"/>
    <a:srgbClr val="9FD812"/>
    <a:srgbClr val="E05F2C"/>
    <a:srgbClr val="0ABEB5"/>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9CF1AB2-1976-4502-BF36-3FF5EA21886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CF1AB2-1976-4502-BF36-3FF5EA218861}" styleName="Medium Style 4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w="12700" cmpd="sng">
              <a:solidFill>
                <a:schemeClr val="accent1"/>
              </a:solid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25400" cmpd="sng">
              <a:solidFill>
                <a:schemeClr val="accent1"/>
              </a:solidFill>
            </a:ln>
          </a:top>
        </a:tcBdr>
        <a:fill>
          <a:solidFill>
            <a:schemeClr val="accent1">
              <a:tint val="20000"/>
            </a:schemeClr>
          </a:solidFill>
        </a:fill>
      </a:tcStyle>
    </a:lastRow>
    <a:firstRow>
      <a:tcTxStyle b="on"/>
      <a:tcStyle>
        <a:tcBdr/>
        <a:fill>
          <a:solidFill>
            <a:schemeClr val="accent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09" autoAdjust="0"/>
    <p:restoredTop sz="86012" autoAdjust="0"/>
  </p:normalViewPr>
  <p:slideViewPr>
    <p:cSldViewPr showGuides="1">
      <p:cViewPr>
        <p:scale>
          <a:sx n="66" d="100"/>
          <a:sy n="66" d="100"/>
        </p:scale>
        <p:origin x="1500" y="816"/>
      </p:cViewPr>
      <p:guideLst>
        <p:guide orient="horz" pos="2160"/>
        <p:guide orient="horz" pos="4030"/>
        <p:guide orient="horz" pos="1152"/>
        <p:guide orient="horz" pos="1018"/>
        <p:guide orient="horz" pos="3886"/>
        <p:guide orient="horz" pos="2928"/>
        <p:guide orient="horz" pos="3072"/>
        <p:guide orient="horz" pos="407"/>
        <p:guide pos="3840"/>
        <p:guide pos="959"/>
        <p:guide pos="7153"/>
        <p:guide pos="671"/>
        <p:guide pos="4992"/>
        <p:guide pos="7009"/>
      </p:guideLst>
    </p:cSldViewPr>
  </p:slideViewPr>
  <p:outlineViewPr>
    <p:cViewPr>
      <p:scale>
        <a:sx n="33" d="100"/>
        <a:sy n="33" d="100"/>
      </p:scale>
      <p:origin x="0" y="0"/>
    </p:cViewPr>
  </p:outlineViewPr>
  <p:notesTextViewPr>
    <p:cViewPr>
      <p:scale>
        <a:sx n="1" d="1"/>
        <a:sy n="1" d="1"/>
      </p:scale>
      <p:origin x="0" y="0"/>
    </p:cViewPr>
  </p:notesTextViewPr>
  <p:sorterViewPr>
    <p:cViewPr>
      <p:scale>
        <a:sx n="75" d="100"/>
        <a:sy n="75" d="100"/>
      </p:scale>
      <p:origin x="0" y="0"/>
    </p:cViewPr>
  </p:sorterViewPr>
  <p:notesViewPr>
    <p:cSldViewPr showGuides="1">
      <p:cViewPr varScale="1">
        <p:scale>
          <a:sx n="66" d="100"/>
          <a:sy n="66" d="100"/>
        </p:scale>
        <p:origin x="2850" y="96"/>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gs" Target="tags/tag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669AFDC-7658-4951-B0FF-52DFF2A93C0A}" type="datetimeFigureOut">
              <a:rPr lang="en-US" smtClean="0"/>
              <a:t>11/8/2018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F8ED99B-9732-49FC-9C16-B56FEB1B1092}" type="slidenum">
              <a:rPr lang="en-US" smtClean="0"/>
              <a:t>‹#›</a:t>
            </a:fld>
            <a:endParaRPr lang="en-US"/>
          </a:p>
        </p:txBody>
      </p:sp>
    </p:spTree>
    <p:extLst>
      <p:ext uri="{BB962C8B-B14F-4D97-AF65-F5344CB8AC3E}">
        <p14:creationId xmlns:p14="http://schemas.microsoft.com/office/powerpoint/2010/main" val="1314662616"/>
      </p:ext>
    </p:extLst>
  </p:cSld>
  <p:clrMap bg1="lt1" tx1="dk1" bg2="lt2" tx2="dk2" accent1="accent1" accent2="accent2" accent3="accent3" accent4="accent4" accent5="accent5" accent6="accent6" hlink="hlink" folHlink="folHlink"/>
</p:handoutMaster>
</file>

<file path=ppt/media/hdphoto1.wdp>
</file>

<file path=ppt/media/hdphoto2.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jpe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3ABD2D7A-D230-4F91-BD59-0A39C2703BA8}" type="datetimeFigureOut">
              <a:rPr lang="en-US" smtClean="0"/>
              <a:t>11/8/2018</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F93199CD-3E1B-4AE6-990F-76F925F5EA9F}" type="slidenum">
              <a:rPr lang="en-US" smtClean="0"/>
              <a:t>‹#›</a:t>
            </a:fld>
            <a:endParaRPr lang="en-US"/>
          </a:p>
        </p:txBody>
      </p:sp>
    </p:spTree>
    <p:extLst>
      <p:ext uri="{BB962C8B-B14F-4D97-AF65-F5344CB8AC3E}">
        <p14:creationId xmlns:p14="http://schemas.microsoft.com/office/powerpoint/2010/main" val="427657982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vi-VN" sz="1200" b="0" i="0" kern="1200" dirty="0">
                <a:solidFill>
                  <a:schemeClr val="tx1"/>
                </a:solidFill>
                <a:effectLst/>
                <a:latin typeface="+mn-lt"/>
                <a:ea typeface="+mn-ea"/>
                <a:cs typeface="+mn-cs"/>
              </a:rPr>
              <a:t>Phần mềm quản trị doanh nghiệp BRAVO 7 (ERP-VN) được xây dựng nhằm trợ giúp giải quyết vấn đề quản lý cho các doanh nghiệp, đơn vị hoạt động quản lý và điều hành nhằm cải thiện và nâng cao hiệu quả sản xuất kinh doanh.</a:t>
            </a:r>
          </a:p>
          <a:p>
            <a:pPr fontAlgn="base"/>
            <a:endParaRPr lang="en-US" sz="1200" b="0" i="0" kern="1200" dirty="0">
              <a:solidFill>
                <a:schemeClr val="tx1"/>
              </a:solidFill>
              <a:effectLst/>
              <a:latin typeface="+mn-lt"/>
              <a:ea typeface="+mn-ea"/>
              <a:cs typeface="+mn-cs"/>
            </a:endParaRPr>
          </a:p>
          <a:p>
            <a:pPr fontAlgn="base"/>
            <a:r>
              <a:rPr lang="vi-VN" sz="1200" b="0" i="0" kern="1200" dirty="0">
                <a:solidFill>
                  <a:schemeClr val="tx1"/>
                </a:solidFill>
                <a:effectLst/>
                <a:latin typeface="+mn-lt"/>
                <a:ea typeface="+mn-ea"/>
                <a:cs typeface="+mn-cs"/>
              </a:rPr>
              <a:t>Những chức năng chính của phần mềm như Quản lý tuyển dụng, quản lý đào tạo, Quản lý nhân sự, quản lý và tính lương.</a:t>
            </a:r>
            <a:endParaRPr lang="en-US" sz="1200" b="0" i="0" kern="1200" dirty="0">
              <a:solidFill>
                <a:schemeClr val="tx1"/>
              </a:solidFill>
              <a:effectLst/>
              <a:latin typeface="+mn-lt"/>
              <a:ea typeface="+mn-ea"/>
              <a:cs typeface="+mn-cs"/>
            </a:endParaRPr>
          </a:p>
          <a:p>
            <a:pPr fontAlgn="base"/>
            <a:endParaRPr lang="vi-VN" sz="1200" b="0" i="0" kern="1200" dirty="0">
              <a:solidFill>
                <a:schemeClr val="tx1"/>
              </a:solidFill>
              <a:effectLst/>
              <a:latin typeface="+mn-lt"/>
              <a:ea typeface="+mn-ea"/>
              <a:cs typeface="+mn-cs"/>
            </a:endParaRPr>
          </a:p>
          <a:p>
            <a:pPr fontAlgn="base"/>
            <a:r>
              <a:rPr lang="vi-VN" sz="1200" b="0" i="0" kern="1200" dirty="0">
                <a:solidFill>
                  <a:schemeClr val="tx1"/>
                </a:solidFill>
                <a:effectLst/>
                <a:latin typeface="+mn-lt"/>
                <a:ea typeface="+mn-ea"/>
                <a:cs typeface="+mn-cs"/>
              </a:rPr>
              <a:t>Phân hệ phần mềm Nhân sự – Tiền lương – BHXH trợ giúp các công việc trong quản lý nhân sự như tuyển dụng, đào tạo, việc theo dõi chi tiết tình hình nhân sự, đánh giá nhân sự. Theo dõi và tính chi tiết các khoản lương, thưởng, thuế thu nhập và các thay đổi của cá nhân từ đó đưa ra bức tranh toàn cảnh về tình hình nhân sự và chất lượng lao động trong doanh nghiệp.</a:t>
            </a:r>
          </a:p>
          <a:p>
            <a:br>
              <a:rPr lang="vi-VN" dirty="0"/>
            </a:br>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8</a:t>
            </a:fld>
            <a:endParaRPr lang="en-US"/>
          </a:p>
        </p:txBody>
      </p:sp>
    </p:spTree>
    <p:extLst>
      <p:ext uri="{BB962C8B-B14F-4D97-AF65-F5344CB8AC3E}">
        <p14:creationId xmlns:p14="http://schemas.microsoft.com/office/powerpoint/2010/main" val="10864202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21</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26189656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22</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127860422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23</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174783834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24</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3543969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25</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21310891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27</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403508704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28</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35565316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31</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41907230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33</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endParaRPr lang="en-US" sz="1200" kern="1200" dirty="0">
              <a:solidFill>
                <a:schemeClr val="tx1"/>
              </a:solidFill>
              <a:effectLst/>
              <a:latin typeface="+mn-lt"/>
              <a:ea typeface="+mn-ea"/>
              <a:cs typeface="+mn-cs"/>
            </a:endParaRPr>
          </a:p>
        </p:txBody>
      </p:sp>
    </p:spTree>
    <p:extLst>
      <p:ext uri="{BB962C8B-B14F-4D97-AF65-F5344CB8AC3E}">
        <p14:creationId xmlns:p14="http://schemas.microsoft.com/office/powerpoint/2010/main" val="347953798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1864DAC-6F6E-4152-A02C-2A9E768530BB}" type="slidenum">
              <a:rPr lang="en-US" altLang="en-US" smtClean="0">
                <a:solidFill>
                  <a:srgbClr val="000000"/>
                </a:solidFill>
              </a:rPr>
              <a:pPr/>
              <a:t>37</a:t>
            </a:fld>
            <a:endParaRPr lang="en-US" altLang="en-US">
              <a:solidFill>
                <a:srgbClr val="000000"/>
              </a:solidFill>
            </a:endParaRPr>
          </a:p>
        </p:txBody>
      </p:sp>
      <p:sp>
        <p:nvSpPr>
          <p:cNvPr id="21507" name="Rectangle 2"/>
          <p:cNvSpPr>
            <a:spLocks noGrp="1" noRot="1" noChangeAspect="1" noChangeArrowheads="1" noTextEdit="1"/>
          </p:cNvSpPr>
          <p:nvPr>
            <p:ph type="sldImg"/>
          </p:nvPr>
        </p:nvSpPr>
        <p:spPr>
          <a:xfrm>
            <a:off x="381000" y="685800"/>
            <a:ext cx="6096000" cy="3429000"/>
          </a:xfrm>
          <a:ln/>
        </p:spPr>
      </p:sp>
      <p:sp>
        <p:nvSpPr>
          <p:cNvPr id="21508" name="Rectangle 3"/>
          <p:cNvSpPr>
            <a:spLocks noGrp="1" noChangeArrowheads="1"/>
          </p:cNvSpPr>
          <p:nvPr>
            <p:ph type="body" idx="1"/>
          </p:nvPr>
        </p:nvSpPr>
        <p:spPr>
          <a:noFill/>
        </p:spPr>
        <p:txBody>
          <a:bodyPr/>
          <a:lstStyle/>
          <a:p>
            <a:pPr eaLnBrk="1" hangingPunct="1"/>
            <a:endParaRPr lang="en-GB" altLang="en-US">
              <a:latin typeface="Arial" panose="020B0604020202020204" pitchFamily="34" charset="0"/>
            </a:endParaRPr>
          </a:p>
        </p:txBody>
      </p:sp>
    </p:spTree>
    <p:extLst>
      <p:ext uri="{BB962C8B-B14F-4D97-AF65-F5344CB8AC3E}">
        <p14:creationId xmlns:p14="http://schemas.microsoft.com/office/powerpoint/2010/main" val="34251882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vi-VN" sz="1200" b="1" i="0" kern="1200" dirty="0">
                <a:solidFill>
                  <a:schemeClr val="tx1"/>
                </a:solidFill>
                <a:effectLst/>
                <a:latin typeface="+mn-lt"/>
                <a:ea typeface="+mn-ea"/>
                <a:cs typeface="+mn-cs"/>
              </a:rPr>
              <a:t>Phần mềm nhân sự – tiền lương FTS HRM</a:t>
            </a:r>
          </a:p>
          <a:p>
            <a:pPr fontAlgn="base"/>
            <a:br>
              <a:rPr lang="vi-VN" dirty="0"/>
            </a:br>
            <a:br>
              <a:rPr lang="vi-VN" dirty="0"/>
            </a:br>
            <a:r>
              <a:rPr lang="vi-VN" sz="1200" b="0" i="0" kern="1200" dirty="0">
                <a:solidFill>
                  <a:schemeClr val="tx1"/>
                </a:solidFill>
                <a:effectLst/>
                <a:latin typeface="+mn-lt"/>
                <a:ea typeface="+mn-ea"/>
                <a:cs typeface="+mn-cs"/>
              </a:rPr>
              <a:t>Giải pháp của FTS HRM giúp doanh nghiệp giải quyết triệt để bài toán chấm công: Quản lý thời gian làm thêm, quản lý chi tiết từng ca làm việc của từng công nhân, từng phòng ban … tránh tình trạng tính công thiếu, sai cho người lao động. Quản lý chi tiết thông tin nhân viên, tiến trình lịch sử công tác, quá trình luân chuyên, mức lương qua từng giai đoạn thời kỳ…</a:t>
            </a:r>
          </a:p>
          <a:p>
            <a:pPr fontAlgn="base"/>
            <a:r>
              <a:rPr lang="vi-VN" sz="1200" b="0" i="0" kern="1200" dirty="0">
                <a:solidFill>
                  <a:schemeClr val="tx1"/>
                </a:solidFill>
                <a:effectLst/>
                <a:latin typeface="+mn-lt"/>
                <a:ea typeface="+mn-ea"/>
                <a:cs typeface="+mn-cs"/>
              </a:rPr>
              <a:t>Cũng giống như các phần mềm quản lý nhân sự, tiền lương khác, FTS HRM bao gồm những chức năng chính như Quản lý tuyển dụng, Quản lý hồ sơ nhân sự, Quản lý chấm công, Quản lý tiền lương, Quản lý bảo hiểm, Quản lý đào tạo, Quản lý đánh giá, Quản lý tài sản.</a:t>
            </a:r>
          </a:p>
          <a:p>
            <a:pPr fontAlgn="base"/>
            <a:r>
              <a:rPr lang="vi-VN" sz="1200" b="0" i="0" kern="1200" dirty="0">
                <a:solidFill>
                  <a:schemeClr val="tx1"/>
                </a:solidFill>
                <a:effectLst/>
                <a:latin typeface="+mn-lt"/>
                <a:ea typeface="+mn-ea"/>
                <a:cs typeface="+mn-cs"/>
              </a:rPr>
              <a:t>Với hệ thống tính toán lương tự động, nhanh chóng tránh tình trạng sai sót trong quá trình tính lương. Với sự kết hợp module chấm công, đánh giá, bảo hiểm đảm bảo đồng bộ, xuyên suốt quá trình quản lý nhân sự tiền lương, thướng và chế độ cho nhân viên.</a:t>
            </a:r>
          </a:p>
          <a:p>
            <a:br>
              <a:rPr lang="vi-VN" dirty="0"/>
            </a:br>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9</a:t>
            </a:fld>
            <a:endParaRPr lang="en-US"/>
          </a:p>
        </p:txBody>
      </p:sp>
    </p:spTree>
    <p:extLst>
      <p:ext uri="{BB962C8B-B14F-4D97-AF65-F5344CB8AC3E}">
        <p14:creationId xmlns:p14="http://schemas.microsoft.com/office/powerpoint/2010/main" val="136466723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1864DAC-6F6E-4152-A02C-2A9E768530BB}" type="slidenum">
              <a:rPr lang="en-US" altLang="en-US" smtClean="0">
                <a:solidFill>
                  <a:srgbClr val="000000"/>
                </a:solidFill>
              </a:rPr>
              <a:pPr/>
              <a:t>38</a:t>
            </a:fld>
            <a:endParaRPr lang="en-US" altLang="en-US">
              <a:solidFill>
                <a:srgbClr val="000000"/>
              </a:solidFill>
            </a:endParaRPr>
          </a:p>
        </p:txBody>
      </p:sp>
      <p:sp>
        <p:nvSpPr>
          <p:cNvPr id="21507" name="Rectangle 2"/>
          <p:cNvSpPr>
            <a:spLocks noGrp="1" noRot="1" noChangeAspect="1" noChangeArrowheads="1" noTextEdit="1"/>
          </p:cNvSpPr>
          <p:nvPr>
            <p:ph type="sldImg"/>
          </p:nvPr>
        </p:nvSpPr>
        <p:spPr>
          <a:xfrm>
            <a:off x="381000" y="685800"/>
            <a:ext cx="6096000" cy="3429000"/>
          </a:xfrm>
          <a:ln/>
        </p:spPr>
      </p:sp>
      <p:sp>
        <p:nvSpPr>
          <p:cNvPr id="21508" name="Rectangle 3"/>
          <p:cNvSpPr>
            <a:spLocks noGrp="1" noChangeArrowheads="1"/>
          </p:cNvSpPr>
          <p:nvPr>
            <p:ph type="body" idx="1"/>
          </p:nvPr>
        </p:nvSpPr>
        <p:spPr>
          <a:noFill/>
        </p:spPr>
        <p:txBody>
          <a:bodyPr/>
          <a:lstStyle/>
          <a:p>
            <a:pPr eaLnBrk="1" hangingPunct="1"/>
            <a:endParaRPr lang="en-GB" altLang="en-US">
              <a:latin typeface="Arial" panose="020B0604020202020204" pitchFamily="34" charset="0"/>
            </a:endParaRPr>
          </a:p>
        </p:txBody>
      </p:sp>
    </p:spTree>
    <p:extLst>
      <p:ext uri="{BB962C8B-B14F-4D97-AF65-F5344CB8AC3E}">
        <p14:creationId xmlns:p14="http://schemas.microsoft.com/office/powerpoint/2010/main" val="10618832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fontAlgn="base"/>
            <a:r>
              <a:rPr lang="vi-VN" sz="1200" b="0" i="0" kern="1200" dirty="0">
                <a:solidFill>
                  <a:schemeClr val="tx1"/>
                </a:solidFill>
                <a:effectLst/>
                <a:latin typeface="+mn-lt"/>
                <a:ea typeface="+mn-ea"/>
                <a:cs typeface="+mn-cs"/>
              </a:rPr>
              <a:t>Các chức năng chính của phần mềm như phân hệ tuyển dụng, Phân hệ đánh giá, phân hệ nhân sự, phân hệ chấm công, phân hệ lương, phân hệ bảo hiểm. Bên cạnh đó, Vnresource HRM Pro còn cung cấp giải pháp dành cho những công ty lớn có nhiều chi nhánh, Hỗ trợ các chức năng Phân tích Quản trị, Khả năng bảo mật thông tin cấp cao, cung cấp &amp; tư vấn giải pháp quản trị nhân sự thay vì chỉ cung cấp phần mềm.</a:t>
            </a:r>
          </a:p>
          <a:p>
            <a:pPr fontAlgn="base"/>
            <a:r>
              <a:rPr lang="vi-VN" sz="1200" b="0" i="0" kern="1200" dirty="0">
                <a:solidFill>
                  <a:schemeClr val="tx1"/>
                </a:solidFill>
                <a:effectLst/>
                <a:latin typeface="+mn-lt"/>
                <a:ea typeface="+mn-ea"/>
                <a:cs typeface="+mn-cs"/>
              </a:rPr>
              <a:t>HRM Pro cung cấp các công cụ hữu hiệu trong việc dự báo tình hình nhân sự trong tương lai giúp doanh nghiệp có nhiều không gian và thời gian cho việc đào tạo, hoạch định và ổn định đội ngũ nhân sự kế cận. Giải pháp của Vnresource giúp xây dựng các tiêu chuẩn đánh giá  hiệu quả công việc nhân viên (KPI) đầy linh hoạt.</a:t>
            </a:r>
          </a:p>
          <a:p>
            <a:br>
              <a:rPr lang="vi-VN" dirty="0"/>
            </a:br>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10</a:t>
            </a:fld>
            <a:endParaRPr lang="en-US"/>
          </a:p>
        </p:txBody>
      </p:sp>
    </p:spTree>
    <p:extLst>
      <p:ext uri="{BB962C8B-B14F-4D97-AF65-F5344CB8AC3E}">
        <p14:creationId xmlns:p14="http://schemas.microsoft.com/office/powerpoint/2010/main" val="11910945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342900" marR="0" lvl="0" indent="-342900" algn="just">
              <a:spcBef>
                <a:spcPts val="1200"/>
              </a:spcBef>
              <a:spcAft>
                <a:spcPts val="600"/>
              </a:spcAft>
              <a:buFont typeface="Calibri" panose="020F0502020204030204" pitchFamily="34" charset="0"/>
              <a:buChar char="-"/>
            </a:pPr>
            <a:r>
              <a:rPr lang="nl-NL" sz="1200" dirty="0">
                <a:solidFill>
                  <a:srgbClr val="1D2129"/>
                </a:solidFill>
                <a:latin typeface="Times New Roman" panose="02020603050405020304" pitchFamily="18" charset="0"/>
                <a:ea typeface="Times New Roman" panose="02020603050405020304" pitchFamily="18" charset="0"/>
              </a:rPr>
              <a:t>Bất cứ công ty nào cũng mong muốn tìm được những nhân viên giỏi nhất, phù hợp với yêu cầu công việc, văn hóa của công ty. Một bộ máy nhân sự bao gồm những nhân viên giỏi, đồng lòng, phối hợp ăn ý chắc chắn mang lại thành công cho doanh nghiệp. Để tuyển dụng và giữ chân những người giỏi, thì công ty cũng phải có những chế độ đãi ngộ phù hợp. Thành thật mà nói, mức lương là yếu tố đầu tiên mà ứng viên nhìn khi ứng tuyển vào bất cứ công ty nào, nó là động lực làm việc của nhân viên.</a:t>
            </a:r>
            <a:endParaRPr lang="en-US" sz="1200" dirty="0">
              <a:latin typeface="Times New Roman" panose="02020603050405020304" pitchFamily="18" charset="0"/>
              <a:ea typeface="Calibri" panose="020F0502020204030204" pitchFamily="34" charset="0"/>
            </a:endParaRPr>
          </a:p>
          <a:p>
            <a:pPr marL="342900" marR="0" lvl="0" indent="-342900" algn="just">
              <a:spcBef>
                <a:spcPts val="1200"/>
              </a:spcBef>
              <a:spcAft>
                <a:spcPts val="600"/>
              </a:spcAft>
              <a:buFont typeface="Calibri" panose="020F0502020204030204" pitchFamily="34" charset="0"/>
              <a:buChar char="-"/>
            </a:pPr>
            <a:r>
              <a:rPr lang="nl-NL" sz="1200" dirty="0">
                <a:solidFill>
                  <a:srgbClr val="1D2129"/>
                </a:solidFill>
                <a:latin typeface="Times New Roman" panose="02020603050405020304" pitchFamily="18" charset="0"/>
                <a:ea typeface="Times New Roman" panose="02020603050405020304" pitchFamily="18" charset="0"/>
              </a:rPr>
              <a:t>Các công ty sẽ tính lương cho nhân viên dựa trên yếu tố thời gian làm việc và hiệu quả công việc của cá nhân nhân viên đó. Thông thường, bộ phận hành chính-nhân sự sẽ dựa vào lịch đăng kí làm việc, máy chấm công hoặc dữ liệu thông báo về kết quả làm việc của nhân viên để áp vào cách tính lương của mỗi công ty. Trên lý thuyết là vậy, nhưng việc quản lý thời gian làm việc thực tế của nhân viên cũng như hiệu quả công việc không phải đơn giản, cần sự giám sát chặt chẽ từ quản lý. Bằng các phương pháp tính lương hiện tại, thông tin làm việc của nhân viên vẫn khá mập mờ, nhân viên vẫn có những cách “lách luật” tranh thủ làm việc riêng.</a:t>
            </a:r>
            <a:endParaRPr lang="en-US" sz="1200" dirty="0">
              <a:latin typeface="Times New Roman" panose="02020603050405020304" pitchFamily="18" charset="0"/>
              <a:ea typeface="Calibri" panose="020F0502020204030204" pitchFamily="34" charset="0"/>
            </a:endParaRPr>
          </a:p>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12</a:t>
            </a:fld>
            <a:endParaRPr lang="en-US"/>
          </a:p>
        </p:txBody>
      </p:sp>
    </p:spTree>
    <p:extLst>
      <p:ext uri="{BB962C8B-B14F-4D97-AF65-F5344CB8AC3E}">
        <p14:creationId xmlns:p14="http://schemas.microsoft.com/office/powerpoint/2010/main" val="83231855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93199CD-3E1B-4AE6-990F-76F925F5EA9F}" type="slidenum">
              <a:rPr lang="en-US" smtClean="0"/>
              <a:t>13</a:t>
            </a:fld>
            <a:endParaRPr lang="en-US"/>
          </a:p>
        </p:txBody>
      </p:sp>
    </p:spTree>
    <p:extLst>
      <p:ext uri="{BB962C8B-B14F-4D97-AF65-F5344CB8AC3E}">
        <p14:creationId xmlns:p14="http://schemas.microsoft.com/office/powerpoint/2010/main" val="310488054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16</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59034499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18</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8089026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19</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315044828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Rectangle 7"/>
          <p:cNvSpPr>
            <a:spLocks noGrp="1" noChangeArrowheads="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7304B0-2648-4BD2-92B8-65503AB37A51}" type="slidenum">
              <a:rPr lang="en-US" altLang="en-US" smtClean="0"/>
              <a:pPr/>
              <a:t>20</a:t>
            </a:fld>
            <a:endParaRPr lang="en-US" altLang="en-US"/>
          </a:p>
        </p:txBody>
      </p:sp>
      <p:sp>
        <p:nvSpPr>
          <p:cNvPr id="9219" name="Rectangle 2"/>
          <p:cNvSpPr>
            <a:spLocks noGrp="1" noRot="1" noChangeAspect="1" noChangeArrowheads="1" noTextEdit="1"/>
          </p:cNvSpPr>
          <p:nvPr>
            <p:ph type="sldImg"/>
          </p:nvPr>
        </p:nvSpPr>
        <p:spPr>
          <a:xfrm>
            <a:off x="381000" y="685800"/>
            <a:ext cx="6096000" cy="3429000"/>
          </a:xfrm>
          <a:ln/>
        </p:spPr>
      </p:sp>
      <p:sp>
        <p:nvSpPr>
          <p:cNvPr id="9220" name="Rectangle 3"/>
          <p:cNvSpPr>
            <a:spLocks noGrp="1" noChangeArrowheads="1"/>
          </p:cNvSpPr>
          <p:nvPr>
            <p:ph type="body" idx="1"/>
          </p:nvPr>
        </p:nvSpPr>
        <p:spPr>
          <a:noFill/>
        </p:spPr>
        <p:txBody>
          <a:bodyPr/>
          <a:lstStyle/>
          <a:p>
            <a:pPr eaLnBrk="1" hangingPunct="1"/>
            <a:endParaRPr lang="en-GB" altLang="en-US" dirty="0">
              <a:latin typeface="Arial" panose="020B0604020202020204" pitchFamily="34" charset="0"/>
            </a:endParaRPr>
          </a:p>
        </p:txBody>
      </p:sp>
    </p:spTree>
    <p:extLst>
      <p:ext uri="{BB962C8B-B14F-4D97-AF65-F5344CB8AC3E}">
        <p14:creationId xmlns:p14="http://schemas.microsoft.com/office/powerpoint/2010/main" val="238026372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1220" y="1600200"/>
            <a:ext cx="5946736" cy="3048000"/>
          </a:xfrm>
        </p:spPr>
        <p:txBody>
          <a:bodyPr anchor="b">
            <a:normAutofit/>
          </a:bodyPr>
          <a:lstStyle>
            <a:lvl1pPr>
              <a:lnSpc>
                <a:spcPct val="80000"/>
              </a:lnSpc>
              <a:defRPr sz="6600">
                <a:solidFill>
                  <a:schemeClr val="tx1"/>
                </a:solidFill>
              </a:defRPr>
            </a:lvl1pPr>
          </a:lstStyle>
          <a:p>
            <a:r>
              <a:rPr lang="en-US"/>
              <a:t>Click to edit Master title style</a:t>
            </a:r>
            <a:endParaRPr/>
          </a:p>
        </p:txBody>
      </p:sp>
      <p:sp>
        <p:nvSpPr>
          <p:cNvPr id="3" name="Subtitle 2"/>
          <p:cNvSpPr>
            <a:spLocks noGrp="1"/>
          </p:cNvSpPr>
          <p:nvPr>
            <p:ph type="subTitle" idx="1" hasCustomPrompt="1"/>
          </p:nvPr>
        </p:nvSpPr>
        <p:spPr>
          <a:xfrm>
            <a:off x="1521221" y="4898574"/>
            <a:ext cx="5946736" cy="1270453"/>
          </a:xfrm>
        </p:spPr>
        <p:txBody>
          <a:bodyPr>
            <a:noAutofit/>
          </a:bodyPr>
          <a:lstStyle>
            <a:lvl1pPr marL="0" indent="0" algn="l">
              <a:spcBef>
                <a:spcPts val="0"/>
              </a:spcBef>
              <a:buNone/>
              <a:defRPr sz="2800" cap="none" baseline="0">
                <a:solidFill>
                  <a:schemeClr val="accent1">
                    <a:lumMod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dirty="0"/>
              <a:t>E</a:t>
            </a:r>
            <a:r>
              <a:rPr dirty="0"/>
              <a:t>dit Master subtitle style</a:t>
            </a:r>
          </a:p>
        </p:txBody>
      </p:sp>
      <p:cxnSp>
        <p:nvCxnSpPr>
          <p:cNvPr id="6" name="Straight Connector 5"/>
          <p:cNvCxnSpPr/>
          <p:nvPr/>
        </p:nvCxnSpPr>
        <p:spPr>
          <a:xfrm>
            <a:off x="1659368" y="4782971"/>
            <a:ext cx="5656149"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grpSp>
        <p:nvGrpSpPr>
          <p:cNvPr id="5" name="Group 4"/>
          <p:cNvGrpSpPr/>
          <p:nvPr userDrawn="1"/>
        </p:nvGrpSpPr>
        <p:grpSpPr>
          <a:xfrm>
            <a:off x="7925277" y="0"/>
            <a:ext cx="4266723" cy="6858000"/>
            <a:chOff x="7923213" y="0"/>
            <a:chExt cx="4265612" cy="6858000"/>
          </a:xfrm>
        </p:grpSpPr>
        <p:pic>
          <p:nvPicPr>
            <p:cNvPr id="4" name="Picture 3"/>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7923213" y="0"/>
              <a:ext cx="4265612" cy="6858000"/>
            </a:xfrm>
            <a:prstGeom prst="rect">
              <a:avLst/>
            </a:prstGeom>
          </p:spPr>
        </p:pic>
        <p:sp>
          <p:nvSpPr>
            <p:cNvPr id="13" name="Rectangle 12"/>
            <p:cNvSpPr/>
            <p:nvPr/>
          </p:nvSpPr>
          <p:spPr>
            <a:xfrm>
              <a:off x="7923213" y="0"/>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grpSp>
    </p:spTree>
    <p:extLst>
      <p:ext uri="{BB962C8B-B14F-4D97-AF65-F5344CB8AC3E}">
        <p14:creationId xmlns:p14="http://schemas.microsoft.com/office/powerpoint/2010/main" val="949990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11/8/2018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4600953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25894" y="646114"/>
            <a:ext cx="1829277" cy="5522913"/>
          </a:xfrm>
        </p:spPr>
        <p:txBody>
          <a:bodyPr vert="eaVert"/>
          <a:lstStyle>
            <a:lvl1pPr>
              <a:defRPr>
                <a:solidFill>
                  <a:schemeClr val="accent1">
                    <a:lumMod val="50000"/>
                  </a:schemeClr>
                </a:solidFill>
              </a:defRPr>
            </a:lvl1pPr>
          </a:lstStyle>
          <a:p>
            <a:r>
              <a:rPr lang="en-US"/>
              <a:t>Click to edit Master title style</a:t>
            </a:r>
            <a:endParaRPr/>
          </a:p>
        </p:txBody>
      </p:sp>
      <p:sp>
        <p:nvSpPr>
          <p:cNvPr id="3" name="Vertical Text Placeholder 2"/>
          <p:cNvSpPr>
            <a:spLocks noGrp="1"/>
          </p:cNvSpPr>
          <p:nvPr>
            <p:ph type="body" orient="vert" idx="1"/>
          </p:nvPr>
        </p:nvSpPr>
        <p:spPr>
          <a:xfrm>
            <a:off x="1522809" y="646114"/>
            <a:ext cx="7621985" cy="5522913"/>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11/8/2018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9373453" y="762000"/>
            <a:ext cx="0" cy="533400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079035419"/>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11/8/2018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7" name="Straight Connector 6"/>
          <p:cNvCxnSpPr/>
          <p:nvPr/>
        </p:nvCxnSpPr>
        <p:spPr>
          <a:xfrm>
            <a:off x="1659368" y="1709058"/>
            <a:ext cx="9619581"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3825409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522808" y="2237098"/>
            <a:ext cx="8231745" cy="2411103"/>
          </a:xfrm>
        </p:spPr>
        <p:txBody>
          <a:bodyPr anchor="b">
            <a:normAutofit/>
          </a:bodyPr>
          <a:lstStyle>
            <a:lvl1pPr algn="l">
              <a:lnSpc>
                <a:spcPct val="80000"/>
              </a:lnSpc>
              <a:defRPr sz="4800" b="0" cap="none" baseline="0">
                <a:solidFill>
                  <a:schemeClr val="tx1"/>
                </a:solidFill>
              </a:defRPr>
            </a:lvl1pPr>
          </a:lstStyle>
          <a:p>
            <a:r>
              <a:rPr lang="en-US"/>
              <a:t>Click to edit Master title style</a:t>
            </a:r>
            <a:endParaRPr/>
          </a:p>
        </p:txBody>
      </p:sp>
      <p:sp>
        <p:nvSpPr>
          <p:cNvPr id="3" name="Text Placeholder 2"/>
          <p:cNvSpPr>
            <a:spLocks noGrp="1"/>
          </p:cNvSpPr>
          <p:nvPr>
            <p:ph type="body" idx="1"/>
          </p:nvPr>
        </p:nvSpPr>
        <p:spPr>
          <a:xfrm>
            <a:off x="1522810" y="4876802"/>
            <a:ext cx="8231745" cy="1292225"/>
          </a:xfrm>
        </p:spPr>
        <p:txBody>
          <a:bodyPr anchor="t">
            <a:normAutofit/>
          </a:bodyPr>
          <a:lstStyle>
            <a:lvl1pPr marL="0" indent="0">
              <a:spcBef>
                <a:spcPts val="0"/>
              </a:spcBef>
              <a:buNone/>
              <a:defRPr sz="2800" cap="none" baseline="0">
                <a:solidFill>
                  <a:schemeClr val="accent1">
                    <a:lumMod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grpSp>
        <p:nvGrpSpPr>
          <p:cNvPr id="7" name="Group 6"/>
          <p:cNvGrpSpPr/>
          <p:nvPr userDrawn="1"/>
        </p:nvGrpSpPr>
        <p:grpSpPr>
          <a:xfrm>
            <a:off x="11126509" y="0"/>
            <a:ext cx="1065492" cy="6868886"/>
            <a:chOff x="11123611" y="0"/>
            <a:chExt cx="1065214" cy="6868886"/>
          </a:xfrm>
        </p:grpSpPr>
        <p:pic>
          <p:nvPicPr>
            <p:cNvPr id="10" name="Picture 9"/>
            <p:cNvPicPr>
              <a:picLocks noChangeAspect="1"/>
            </p:cNvPicPr>
            <p:nvPr/>
          </p:nvPicPr>
          <p:blipFill rotWithShape="1">
            <a:blip r:embed="rId2" cstate="print">
              <a:extLst>
                <a:ext uri="{28A0092B-C50C-407E-A947-70E740481C1C}">
                  <a14:useLocalDpi xmlns:a14="http://schemas.microsoft.com/office/drawing/2010/main" val="0"/>
                </a:ext>
              </a:extLst>
            </a:blip>
            <a:srcRect/>
            <a:stretch/>
          </p:blipFill>
          <p:spPr>
            <a:xfrm>
              <a:off x="11123611" y="0"/>
              <a:ext cx="1065213" cy="6858000"/>
            </a:xfrm>
            <a:prstGeom prst="rect">
              <a:avLst/>
            </a:prstGeom>
          </p:spPr>
        </p:pic>
        <p:sp>
          <p:nvSpPr>
            <p:cNvPr id="12" name="Rectangle 11"/>
            <p:cNvSpPr/>
            <p:nvPr/>
          </p:nvSpPr>
          <p:spPr>
            <a:xfrm>
              <a:off x="11123612" y="10886"/>
              <a:ext cx="1065213" cy="6858000"/>
            </a:xfrm>
            <a:prstGeom prst="rect">
              <a:avLst/>
            </a:prstGeom>
            <a:gradFill flip="none" rotWithShape="1">
              <a:gsLst>
                <a:gs pos="75000">
                  <a:schemeClr val="tx2">
                    <a:alpha val="0"/>
                  </a:schemeClr>
                </a:gs>
                <a:gs pos="100000">
                  <a:schemeClr val="tx2">
                    <a:alpha val="2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grpSp>
      <p:sp>
        <p:nvSpPr>
          <p:cNvPr id="5" name="Footer Placeholder 4"/>
          <p:cNvSpPr>
            <a:spLocks noGrp="1"/>
          </p:cNvSpPr>
          <p:nvPr>
            <p:ph type="ftr" sz="quarter" idx="11"/>
          </p:nvPr>
        </p:nvSpPr>
        <p:spPr/>
        <p:txBody>
          <a:bodyPr/>
          <a:lstStyle/>
          <a:p>
            <a:r>
              <a:rPr lang="en-US" dirty="0"/>
              <a:t>Add a footer</a:t>
            </a:r>
          </a:p>
        </p:txBody>
      </p:sp>
      <p:sp>
        <p:nvSpPr>
          <p:cNvPr id="4" name="Date Placeholder 3"/>
          <p:cNvSpPr>
            <a:spLocks noGrp="1"/>
          </p:cNvSpPr>
          <p:nvPr>
            <p:ph type="dt" sz="half" idx="10"/>
          </p:nvPr>
        </p:nvSpPr>
        <p:spPr/>
        <p:txBody>
          <a:bodyPr/>
          <a:lstStyle/>
          <a:p>
            <a:fld id="{03F41C87-7AD9-4845-A077-840E4A0F3F06}" type="datetimeFigureOut">
              <a:rPr lang="en-US"/>
              <a:t>11/8/2018</a:t>
            </a:fld>
            <a:endParaRPr/>
          </a:p>
        </p:txBody>
      </p:sp>
      <p:sp>
        <p:nvSpPr>
          <p:cNvPr id="6" name="Slide Number Placeholder 5"/>
          <p:cNvSpPr>
            <a:spLocks noGrp="1"/>
          </p:cNvSpPr>
          <p:nvPr>
            <p:ph type="sldNum" sz="quarter" idx="12"/>
          </p:nvPr>
        </p:nvSpPr>
        <p:spPr/>
        <p:txBody>
          <a:bodyPr/>
          <a:lstStyle/>
          <a:p>
            <a:fld id="{2A013F82-EE5E-44EE-A61D-E31C6657F26F}" type="slidenum">
              <a:rPr/>
              <a:t>‹#›</a:t>
            </a:fld>
            <a:endParaRPr/>
          </a:p>
        </p:txBody>
      </p:sp>
      <p:cxnSp>
        <p:nvCxnSpPr>
          <p:cNvPr id="9" name="Straight Connector 8"/>
          <p:cNvCxnSpPr/>
          <p:nvPr/>
        </p:nvCxnSpPr>
        <p:spPr>
          <a:xfrm>
            <a:off x="1659369" y="4782971"/>
            <a:ext cx="8018964"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618133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22810" y="381000"/>
            <a:ext cx="9832359" cy="1219200"/>
          </a:xfrm>
        </p:spPr>
        <p:txBody>
          <a:bodyPr/>
          <a:lstStyle>
            <a:lvl1pPr>
              <a:defRPr>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sz="half" idx="1"/>
          </p:nvPr>
        </p:nvSpPr>
        <p:spPr>
          <a:xfrm>
            <a:off x="1488556" y="1984248"/>
            <a:ext cx="4801851"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Content Placeholder 3"/>
          <p:cNvSpPr>
            <a:spLocks noGrp="1"/>
          </p:cNvSpPr>
          <p:nvPr>
            <p:ph sz="half" idx="2"/>
          </p:nvPr>
        </p:nvSpPr>
        <p:spPr>
          <a:xfrm>
            <a:off x="6553319" y="1984248"/>
            <a:ext cx="4801852" cy="4187952"/>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11/8/2018</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9368" y="1709058"/>
            <a:ext cx="9619581"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2534076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22810" y="381000"/>
            <a:ext cx="9832359" cy="1219200"/>
          </a:xfrm>
        </p:spPr>
        <p:txBody>
          <a:bodyPr/>
          <a:lstStyle>
            <a:lvl1pPr>
              <a:defRPr>
                <a:solidFill>
                  <a:schemeClr val="accent1">
                    <a:lumMod val="50000"/>
                  </a:schemeClr>
                </a:solidFill>
              </a:defRPr>
            </a:lvl1pPr>
          </a:lstStyle>
          <a:p>
            <a:r>
              <a:rPr lang="en-US"/>
              <a:t>Click to edit Master title style</a:t>
            </a:r>
            <a:endParaRPr dirty="0"/>
          </a:p>
        </p:txBody>
      </p:sp>
      <p:sp>
        <p:nvSpPr>
          <p:cNvPr id="3" name="Text Placeholder 2"/>
          <p:cNvSpPr>
            <a:spLocks noGrp="1"/>
          </p:cNvSpPr>
          <p:nvPr>
            <p:ph type="body" idx="1"/>
          </p:nvPr>
        </p:nvSpPr>
        <p:spPr>
          <a:xfrm>
            <a:off x="1522809" y="1828800"/>
            <a:ext cx="4801851"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522809" y="2743202"/>
            <a:ext cx="4801851"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5" name="Text Placeholder 4"/>
          <p:cNvSpPr>
            <a:spLocks noGrp="1"/>
          </p:cNvSpPr>
          <p:nvPr>
            <p:ph type="body" sz="quarter" idx="3"/>
          </p:nvPr>
        </p:nvSpPr>
        <p:spPr>
          <a:xfrm>
            <a:off x="6553320" y="1828800"/>
            <a:ext cx="4801851" cy="838200"/>
          </a:xfrm>
        </p:spPr>
        <p:txBody>
          <a:bodyPr anchor="ctr">
            <a:noAutofit/>
          </a:bodyPr>
          <a:lstStyle>
            <a:lvl1pPr marL="0" indent="0">
              <a:spcBef>
                <a:spcPts val="0"/>
              </a:spcBef>
              <a:buNone/>
              <a:defRPr sz="2400" b="0" cap="none"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553320" y="2743202"/>
            <a:ext cx="4801851" cy="3425825"/>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8" name="Footer Placeholder 7"/>
          <p:cNvSpPr>
            <a:spLocks noGrp="1"/>
          </p:cNvSpPr>
          <p:nvPr>
            <p:ph type="ftr" sz="quarter" idx="11"/>
          </p:nvPr>
        </p:nvSpPr>
        <p:spPr/>
        <p:txBody>
          <a:bodyPr/>
          <a:lstStyle/>
          <a:p>
            <a:r>
              <a:rPr lang="en-US" dirty="0"/>
              <a:t>Add a footer</a:t>
            </a:r>
          </a:p>
        </p:txBody>
      </p:sp>
      <p:sp>
        <p:nvSpPr>
          <p:cNvPr id="7" name="Date Placeholder 6"/>
          <p:cNvSpPr>
            <a:spLocks noGrp="1"/>
          </p:cNvSpPr>
          <p:nvPr>
            <p:ph type="dt" sz="half" idx="10"/>
          </p:nvPr>
        </p:nvSpPr>
        <p:spPr/>
        <p:txBody>
          <a:bodyPr/>
          <a:lstStyle/>
          <a:p>
            <a:fld id="{03F41C87-7AD9-4845-A077-840E4A0F3F06}" type="datetimeFigureOut">
              <a:rPr lang="en-US"/>
              <a:t>11/8/2018</a:t>
            </a:fld>
            <a:endParaRPr/>
          </a:p>
        </p:txBody>
      </p:sp>
      <p:sp>
        <p:nvSpPr>
          <p:cNvPr id="9" name="Slide Number Placeholder 8"/>
          <p:cNvSpPr>
            <a:spLocks noGrp="1"/>
          </p:cNvSpPr>
          <p:nvPr>
            <p:ph type="sldNum" sz="quarter" idx="12"/>
          </p:nvPr>
        </p:nvSpPr>
        <p:spPr/>
        <p:txBody>
          <a:bodyPr/>
          <a:lstStyle/>
          <a:p>
            <a:fld id="{2A013F82-EE5E-44EE-A61D-E31C6657F26F}" type="slidenum">
              <a:rPr/>
              <a:t>‹#›</a:t>
            </a:fld>
            <a:endParaRPr/>
          </a:p>
        </p:txBody>
      </p:sp>
      <p:cxnSp>
        <p:nvCxnSpPr>
          <p:cNvPr id="10" name="Straight Connector 9"/>
          <p:cNvCxnSpPr/>
          <p:nvPr/>
        </p:nvCxnSpPr>
        <p:spPr>
          <a:xfrm>
            <a:off x="1659368" y="1709058"/>
            <a:ext cx="9619581"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08419506"/>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accent1">
                    <a:lumMod val="50000"/>
                  </a:schemeClr>
                </a:solidFill>
              </a:defRPr>
            </a:lvl1pPr>
          </a:lstStyle>
          <a:p>
            <a:r>
              <a:rPr lang="en-US"/>
              <a:t>Click to edit Master title style</a:t>
            </a:r>
            <a:endParaRPr dirty="0"/>
          </a:p>
        </p:txBody>
      </p:sp>
      <p:sp>
        <p:nvSpPr>
          <p:cNvPr id="4" name="Footer Placeholder 3"/>
          <p:cNvSpPr>
            <a:spLocks noGrp="1"/>
          </p:cNvSpPr>
          <p:nvPr>
            <p:ph type="ftr" sz="quarter" idx="11"/>
          </p:nvPr>
        </p:nvSpPr>
        <p:spPr/>
        <p:txBody>
          <a:bodyPr/>
          <a:lstStyle/>
          <a:p>
            <a:r>
              <a:rPr lang="en-US" dirty="0"/>
              <a:t>Add a footer</a:t>
            </a:r>
          </a:p>
        </p:txBody>
      </p:sp>
      <p:sp>
        <p:nvSpPr>
          <p:cNvPr id="3" name="Date Placeholder 2"/>
          <p:cNvSpPr>
            <a:spLocks noGrp="1"/>
          </p:cNvSpPr>
          <p:nvPr>
            <p:ph type="dt" sz="half" idx="10"/>
          </p:nvPr>
        </p:nvSpPr>
        <p:spPr/>
        <p:txBody>
          <a:bodyPr/>
          <a:lstStyle/>
          <a:p>
            <a:fld id="{03F41C87-7AD9-4845-A077-840E4A0F3F06}" type="datetimeFigureOut">
              <a:rPr lang="en-US"/>
              <a:t>11/8/2018</a:t>
            </a:fld>
            <a:endParaRPr/>
          </a:p>
        </p:txBody>
      </p:sp>
      <p:sp>
        <p:nvSpPr>
          <p:cNvPr id="5" name="Slide Number Placeholder 4"/>
          <p:cNvSpPr>
            <a:spLocks noGrp="1"/>
          </p:cNvSpPr>
          <p:nvPr>
            <p:ph type="sldNum" sz="quarter" idx="12"/>
          </p:nvPr>
        </p:nvSpPr>
        <p:spPr/>
        <p:txBody>
          <a:bodyPr/>
          <a:lstStyle/>
          <a:p>
            <a:fld id="{2A013F82-EE5E-44EE-A61D-E31C6657F26F}" type="slidenum">
              <a:rPr/>
              <a:t>‹#›</a:t>
            </a:fld>
            <a:endParaRPr/>
          </a:p>
        </p:txBody>
      </p:sp>
      <p:cxnSp>
        <p:nvCxnSpPr>
          <p:cNvPr id="6" name="Straight Connector 5"/>
          <p:cNvCxnSpPr/>
          <p:nvPr/>
        </p:nvCxnSpPr>
        <p:spPr>
          <a:xfrm>
            <a:off x="1659368" y="1709058"/>
            <a:ext cx="9619581"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63140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3" name="Footer Placeholder 2"/>
          <p:cNvSpPr>
            <a:spLocks noGrp="1"/>
          </p:cNvSpPr>
          <p:nvPr>
            <p:ph type="ftr" sz="quarter" idx="11"/>
          </p:nvPr>
        </p:nvSpPr>
        <p:spPr/>
        <p:txBody>
          <a:bodyPr/>
          <a:lstStyle/>
          <a:p>
            <a:r>
              <a:rPr lang="en-US" dirty="0"/>
              <a:t>Add a footer</a:t>
            </a:r>
          </a:p>
        </p:txBody>
      </p:sp>
      <p:sp>
        <p:nvSpPr>
          <p:cNvPr id="2" name="Date Placeholder 1"/>
          <p:cNvSpPr>
            <a:spLocks noGrp="1"/>
          </p:cNvSpPr>
          <p:nvPr>
            <p:ph type="dt" sz="half" idx="10"/>
          </p:nvPr>
        </p:nvSpPr>
        <p:spPr/>
        <p:txBody>
          <a:bodyPr/>
          <a:lstStyle/>
          <a:p>
            <a:fld id="{03F41C87-7AD9-4845-A077-840E4A0F3F06}" type="datetimeFigureOut">
              <a:rPr lang="en-US"/>
              <a:t>11/8/2018</a:t>
            </a:fld>
            <a:endParaRPr/>
          </a:p>
        </p:txBody>
      </p:sp>
      <p:sp>
        <p:nvSpPr>
          <p:cNvPr id="4" name="Slide Number Placeholder 3"/>
          <p:cNvSpPr>
            <a:spLocks noGrp="1"/>
          </p:cNvSpPr>
          <p:nvPr>
            <p:ph type="sldNum" sz="quarter" idx="12"/>
          </p:nvPr>
        </p:nvSpPr>
        <p:spPr/>
        <p:txBody>
          <a:bodyPr/>
          <a:lstStyle/>
          <a:p>
            <a:fld id="{2A013F82-EE5E-44EE-A61D-E31C6657F26F}" type="slidenum">
              <a:rPr/>
              <a:t>‹#›</a:t>
            </a:fld>
            <a:endParaRPr/>
          </a:p>
        </p:txBody>
      </p:sp>
    </p:spTree>
    <p:extLst>
      <p:ext uri="{BB962C8B-B14F-4D97-AF65-F5344CB8AC3E}">
        <p14:creationId xmlns:p14="http://schemas.microsoft.com/office/powerpoint/2010/main" val="36075401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809" y="685802"/>
            <a:ext cx="4115872" cy="1925637"/>
          </a:xfrm>
        </p:spPr>
        <p:txBody>
          <a:bodyPr anchor="b">
            <a:noAutofit/>
          </a:bodyPr>
          <a:lstStyle>
            <a:lvl1pPr algn="l">
              <a:lnSpc>
                <a:spcPct val="80000"/>
              </a:lnSpc>
              <a:defRPr sz="4000" b="0">
                <a:solidFill>
                  <a:schemeClr val="accent1">
                    <a:lumMod val="50000"/>
                  </a:schemeClr>
                </a:solidFill>
              </a:defRPr>
            </a:lvl1pPr>
          </a:lstStyle>
          <a:p>
            <a:r>
              <a:rPr lang="en-US"/>
              <a:t>Click to edit Master title style</a:t>
            </a:r>
            <a:endParaRPr/>
          </a:p>
        </p:txBody>
      </p:sp>
      <p:sp>
        <p:nvSpPr>
          <p:cNvPr id="3" name="Content Placeholder 2"/>
          <p:cNvSpPr>
            <a:spLocks noGrp="1"/>
          </p:cNvSpPr>
          <p:nvPr>
            <p:ph idx="1"/>
          </p:nvPr>
        </p:nvSpPr>
        <p:spPr>
          <a:xfrm>
            <a:off x="6096003" y="685800"/>
            <a:ext cx="5259168" cy="5486400"/>
          </a:xfrm>
        </p:spPr>
        <p:txBody>
          <a:bodyPr>
            <a:normAutofit/>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dirty="0"/>
          </a:p>
        </p:txBody>
      </p:sp>
      <p:sp>
        <p:nvSpPr>
          <p:cNvPr id="4" name="Text Placeholder 3"/>
          <p:cNvSpPr>
            <a:spLocks noGrp="1"/>
          </p:cNvSpPr>
          <p:nvPr>
            <p:ph type="body" sz="half" idx="2"/>
          </p:nvPr>
        </p:nvSpPr>
        <p:spPr>
          <a:xfrm>
            <a:off x="1522809" y="2895601"/>
            <a:ext cx="4115872" cy="1752601"/>
          </a:xfrm>
        </p:spPr>
        <p:txBody>
          <a:bodyPr>
            <a:normAutofit/>
          </a:bodyPr>
          <a:lstStyle>
            <a:lvl1pPr marL="0" indent="0">
              <a:lnSpc>
                <a:spcPct val="90000"/>
              </a:lnSpc>
              <a:spcBef>
                <a:spcPts val="1800"/>
              </a:spcBef>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6" name="Footer Placeholder 5"/>
          <p:cNvSpPr>
            <a:spLocks noGrp="1"/>
          </p:cNvSpPr>
          <p:nvPr>
            <p:ph type="ftr" sz="quarter" idx="11"/>
          </p:nvPr>
        </p:nvSpPr>
        <p:spPr/>
        <p:txBody>
          <a:bodyPr/>
          <a:lstStyle/>
          <a:p>
            <a:r>
              <a:rPr lang="en-US" dirty="0"/>
              <a:t>Add a footer</a:t>
            </a:r>
          </a:p>
        </p:txBody>
      </p:sp>
      <p:sp>
        <p:nvSpPr>
          <p:cNvPr id="5" name="Date Placeholder 4"/>
          <p:cNvSpPr>
            <a:spLocks noGrp="1"/>
          </p:cNvSpPr>
          <p:nvPr>
            <p:ph type="dt" sz="half" idx="10"/>
          </p:nvPr>
        </p:nvSpPr>
        <p:spPr/>
        <p:txBody>
          <a:bodyPr/>
          <a:lstStyle/>
          <a:p>
            <a:fld id="{03F41C87-7AD9-4845-A077-840E4A0F3F06}" type="datetimeFigureOut">
              <a:rPr lang="en-US"/>
              <a:t>11/8/2018</a:t>
            </a:fld>
            <a:endParaRPr/>
          </a:p>
        </p:txBody>
      </p:sp>
      <p:sp>
        <p:nvSpPr>
          <p:cNvPr id="7" name="Slide Number Placeholder 6"/>
          <p:cNvSpPr>
            <a:spLocks noGrp="1"/>
          </p:cNvSpPr>
          <p:nvPr>
            <p:ph type="sldNum" sz="quarter" idx="12"/>
          </p:nvPr>
        </p:nvSpPr>
        <p:spPr/>
        <p:txBody>
          <a:bodyPr/>
          <a:lstStyle/>
          <a:p>
            <a:fld id="{2A013F82-EE5E-44EE-A61D-E31C6657F26F}" type="slidenum">
              <a:rPr/>
              <a:t>‹#›</a:t>
            </a:fld>
            <a:endParaRPr/>
          </a:p>
        </p:txBody>
      </p:sp>
      <p:cxnSp>
        <p:nvCxnSpPr>
          <p:cNvPr id="8" name="Straight Connector 7"/>
          <p:cNvCxnSpPr/>
          <p:nvPr/>
        </p:nvCxnSpPr>
        <p:spPr>
          <a:xfrm>
            <a:off x="1659369" y="2743200"/>
            <a:ext cx="3903092"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4498154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22809" y="685800"/>
            <a:ext cx="4115872" cy="1925638"/>
          </a:xfrm>
        </p:spPr>
        <p:txBody>
          <a:bodyPr anchor="b">
            <a:normAutofit/>
          </a:bodyPr>
          <a:lstStyle>
            <a:lvl1pPr algn="l">
              <a:lnSpc>
                <a:spcPct val="80000"/>
              </a:lnSpc>
              <a:defRPr sz="4000" b="0" i="0" baseline="0">
                <a:solidFill>
                  <a:schemeClr val="accent1">
                    <a:lumMod val="50000"/>
                  </a:schemeClr>
                </a:solidFill>
              </a:defRPr>
            </a:lvl1pPr>
          </a:lstStyle>
          <a:p>
            <a:r>
              <a:rPr lang="en-US"/>
              <a:t>Click to edit Master title style</a:t>
            </a:r>
            <a:endParaRPr/>
          </a:p>
        </p:txBody>
      </p:sp>
      <p:sp>
        <p:nvSpPr>
          <p:cNvPr id="3" name="Picture Placeholder 2" descr="An empty placeholder to add an image. Click on the placeholder and select the image that you wish to add"/>
          <p:cNvSpPr>
            <a:spLocks noGrp="1"/>
          </p:cNvSpPr>
          <p:nvPr>
            <p:ph type="pic" idx="1"/>
          </p:nvPr>
        </p:nvSpPr>
        <p:spPr>
          <a:xfrm>
            <a:off x="6027495" y="-50118"/>
            <a:ext cx="6173805" cy="6857999"/>
          </a:xfrm>
          <a:solidFill>
            <a:schemeClr val="bg2"/>
          </a:solidFill>
          <a:effectLst>
            <a:outerShdw blurRad="152400" dist="50800" dir="10800000" algn="r" rotWithShape="0">
              <a:prstClr val="black">
                <a:alpha val="25000"/>
              </a:prstClr>
            </a:outerShdw>
          </a:effectLst>
        </p:spPr>
        <p:txBody>
          <a:bodyPr>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a:p>
        </p:txBody>
      </p:sp>
      <p:sp>
        <p:nvSpPr>
          <p:cNvPr id="4" name="Text Placeholder 3"/>
          <p:cNvSpPr>
            <a:spLocks noGrp="1"/>
          </p:cNvSpPr>
          <p:nvPr>
            <p:ph type="body" sz="half" idx="2"/>
          </p:nvPr>
        </p:nvSpPr>
        <p:spPr>
          <a:xfrm>
            <a:off x="1522809" y="2895601"/>
            <a:ext cx="4115872" cy="1752601"/>
          </a:xfrm>
        </p:spPr>
        <p:txBody>
          <a:bodyPr>
            <a:normAutofit/>
          </a:bodyPr>
          <a:lstStyle>
            <a:lvl1pPr marL="0" indent="0">
              <a:lnSpc>
                <a:spcPct val="90000"/>
              </a:lnSpc>
              <a:buNone/>
              <a:defRPr sz="20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cxnSp>
        <p:nvCxnSpPr>
          <p:cNvPr id="10" name="Straight Connector 9"/>
          <p:cNvCxnSpPr/>
          <p:nvPr/>
        </p:nvCxnSpPr>
        <p:spPr>
          <a:xfrm>
            <a:off x="1659369" y="2743200"/>
            <a:ext cx="3903092" cy="0"/>
          </a:xfrm>
          <a:prstGeom prst="line">
            <a:avLst/>
          </a:prstGeom>
          <a:ln w="12700">
            <a:solidFill>
              <a:schemeClr val="accent1">
                <a:lumMod val="50000"/>
              </a:schemeClr>
            </a:solidFill>
            <a:miter lim="800000"/>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4917215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522809" y="381000"/>
            <a:ext cx="9832360" cy="1219200"/>
          </a:xfrm>
          <a:prstGeom prst="rect">
            <a:avLst/>
          </a:prstGeom>
        </p:spPr>
        <p:txBody>
          <a:bodyPr vert="horz" lIns="91440" tIns="45720" rIns="91440" bIns="45720" rtlCol="0" anchor="b">
            <a:normAutofit/>
          </a:bodyPr>
          <a:lstStyle/>
          <a:p>
            <a:r>
              <a:rPr lang="en-US"/>
              <a:t>Click to edit Master title style</a:t>
            </a:r>
            <a:endParaRPr/>
          </a:p>
        </p:txBody>
      </p:sp>
      <p:sp>
        <p:nvSpPr>
          <p:cNvPr id="3" name="Text Placeholder 2"/>
          <p:cNvSpPr>
            <a:spLocks noGrp="1"/>
          </p:cNvSpPr>
          <p:nvPr>
            <p:ph type="body" idx="1"/>
          </p:nvPr>
        </p:nvSpPr>
        <p:spPr>
          <a:xfrm>
            <a:off x="1522809" y="1981202"/>
            <a:ext cx="9832360" cy="4187825"/>
          </a:xfrm>
          <a:prstGeom prst="rect">
            <a:avLst/>
          </a:prstGeom>
        </p:spPr>
        <p:txBody>
          <a:bodyPr vert="horz" lIns="91440" tIns="45720" rIns="91440" bIns="45720" rtlCol="0">
            <a:normAutofit/>
          </a:bodyPr>
          <a:lstStyle/>
          <a:p>
            <a:pPr lvl="0"/>
            <a:r>
              <a:rPr lang="en-US" dirty="0"/>
              <a:t>E</a:t>
            </a:r>
            <a:r>
              <a:rPr dirty="0"/>
              <a:t>dit Master text styles</a:t>
            </a:r>
          </a:p>
          <a:p>
            <a:pPr lvl="1"/>
            <a:r>
              <a:rPr dirty="0"/>
              <a:t>Second level</a:t>
            </a:r>
          </a:p>
          <a:p>
            <a:pPr lvl="2"/>
            <a:r>
              <a:rPr dirty="0"/>
              <a:t>Third level</a:t>
            </a:r>
          </a:p>
          <a:p>
            <a:pPr lvl="3"/>
            <a:r>
              <a:rPr dirty="0"/>
              <a:t>Fourth level</a:t>
            </a:r>
          </a:p>
          <a:p>
            <a:pPr lvl="4"/>
            <a:r>
              <a:rPr dirty="0"/>
              <a:t>Fifth level</a:t>
            </a:r>
          </a:p>
        </p:txBody>
      </p:sp>
      <p:sp>
        <p:nvSpPr>
          <p:cNvPr id="5" name="Footer Placeholder 4"/>
          <p:cNvSpPr>
            <a:spLocks noGrp="1"/>
          </p:cNvSpPr>
          <p:nvPr>
            <p:ph type="ftr" sz="quarter" idx="3"/>
          </p:nvPr>
        </p:nvSpPr>
        <p:spPr>
          <a:xfrm>
            <a:off x="1522810" y="6400800"/>
            <a:ext cx="5956385" cy="276228"/>
          </a:xfrm>
          <a:prstGeom prst="rect">
            <a:avLst/>
          </a:prstGeom>
        </p:spPr>
        <p:txBody>
          <a:bodyPr vert="horz" lIns="91440" tIns="45720" rIns="91440" bIns="45720" rtlCol="0" anchor="ctr"/>
          <a:lstStyle>
            <a:lvl1pPr algn="l">
              <a:defRPr sz="1100">
                <a:solidFill>
                  <a:schemeClr val="tx1"/>
                </a:solidFill>
              </a:defRPr>
            </a:lvl1pPr>
          </a:lstStyle>
          <a:p>
            <a:r>
              <a:rPr lang="en-US"/>
              <a:t>Add a footer</a:t>
            </a:r>
            <a:endParaRPr lang="en-US" dirty="0"/>
          </a:p>
        </p:txBody>
      </p:sp>
      <p:sp>
        <p:nvSpPr>
          <p:cNvPr id="4" name="Date Placeholder 3"/>
          <p:cNvSpPr>
            <a:spLocks noGrp="1"/>
          </p:cNvSpPr>
          <p:nvPr>
            <p:ph type="dt" sz="half" idx="2"/>
          </p:nvPr>
        </p:nvSpPr>
        <p:spPr>
          <a:xfrm>
            <a:off x="8230155" y="6400800"/>
            <a:ext cx="1549063" cy="276228"/>
          </a:xfrm>
          <a:prstGeom prst="rect">
            <a:avLst/>
          </a:prstGeom>
        </p:spPr>
        <p:txBody>
          <a:bodyPr vert="horz" lIns="91440" tIns="45720" rIns="91440" bIns="45720" rtlCol="0" anchor="ctr"/>
          <a:lstStyle>
            <a:lvl1pPr algn="r">
              <a:defRPr sz="1100">
                <a:solidFill>
                  <a:schemeClr val="tx1"/>
                </a:solidFill>
              </a:defRPr>
            </a:lvl1pPr>
          </a:lstStyle>
          <a:p>
            <a:fld id="{03F41C87-7AD9-4845-A077-840E4A0F3F06}" type="datetimeFigureOut">
              <a:rPr lang="en-US" smtClean="0"/>
              <a:pPr/>
              <a:t>11/8/2018</a:t>
            </a:fld>
            <a:endParaRPr lang="en-US"/>
          </a:p>
        </p:txBody>
      </p:sp>
      <p:sp>
        <p:nvSpPr>
          <p:cNvPr id="6" name="Slide Number Placeholder 5"/>
          <p:cNvSpPr>
            <a:spLocks noGrp="1"/>
          </p:cNvSpPr>
          <p:nvPr>
            <p:ph type="sldNum" sz="quarter" idx="4"/>
          </p:nvPr>
        </p:nvSpPr>
        <p:spPr>
          <a:xfrm>
            <a:off x="10288091" y="6400800"/>
            <a:ext cx="1067080" cy="276228"/>
          </a:xfrm>
          <a:prstGeom prst="rect">
            <a:avLst/>
          </a:prstGeom>
        </p:spPr>
        <p:txBody>
          <a:bodyPr vert="horz" lIns="91440" tIns="45720" rIns="91440" bIns="45720" rtlCol="0" anchor="ctr"/>
          <a:lstStyle>
            <a:lvl1pPr algn="r">
              <a:defRPr sz="1100">
                <a:solidFill>
                  <a:schemeClr val="tx1"/>
                </a:solidFill>
              </a:defRPr>
            </a:lvl1pPr>
          </a:lstStyle>
          <a:p>
            <a:fld id="{2A013F82-EE5E-44EE-A61D-E31C6657F26F}" type="slidenum">
              <a:rPr lang="en-US" smtClean="0"/>
              <a:pPr/>
              <a:t>‹#›</a:t>
            </a:fld>
            <a:endParaRPr lang="en-US"/>
          </a:p>
        </p:txBody>
      </p:sp>
      <p:pic>
        <p:nvPicPr>
          <p:cNvPr id="9" name="Picture 8"/>
          <p:cNvPicPr>
            <a:picLocks noChangeAspect="1"/>
          </p:cNvPicPr>
          <p:nvPr/>
        </p:nvPicPr>
        <p:blipFill rotWithShape="1">
          <a:blip r:embed="rId13" cstate="print">
            <a:extLst>
              <a:ext uri="{28A0092B-C50C-407E-A947-70E740481C1C}">
                <a14:useLocalDpi xmlns:a14="http://schemas.microsoft.com/office/drawing/2010/main" val="0"/>
              </a:ext>
            </a:extLst>
          </a:blip>
          <a:srcRect/>
          <a:stretch/>
        </p:blipFill>
        <p:spPr>
          <a:xfrm>
            <a:off x="1" y="0"/>
            <a:ext cx="1065491" cy="6858000"/>
          </a:xfrm>
          <a:prstGeom prst="rect">
            <a:avLst/>
          </a:prstGeom>
        </p:spPr>
      </p:pic>
      <p:sp>
        <p:nvSpPr>
          <p:cNvPr id="10" name="Rectangle 9"/>
          <p:cNvSpPr/>
          <p:nvPr/>
        </p:nvSpPr>
        <p:spPr>
          <a:xfrm>
            <a:off x="1" y="0"/>
            <a:ext cx="1065491" cy="6858000"/>
          </a:xfrm>
          <a:prstGeom prst="rect">
            <a:avLst/>
          </a:prstGeom>
          <a:gradFill flip="none" rotWithShape="1">
            <a:gsLst>
              <a:gs pos="75000">
                <a:schemeClr val="tx2">
                  <a:alpha val="0"/>
                </a:schemeClr>
              </a:gs>
              <a:gs pos="100000">
                <a:schemeClr val="tx2">
                  <a:alpha val="25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sz="1800"/>
          </a:p>
        </p:txBody>
      </p:sp>
    </p:spTree>
    <p:extLst>
      <p:ext uri="{BB962C8B-B14F-4D97-AF65-F5344CB8AC3E}">
        <p14:creationId xmlns:p14="http://schemas.microsoft.com/office/powerpoint/2010/main" val="140305999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txStyles>
    <p:titleStyle>
      <a:lvl1pPr algn="l" defTabSz="914400" rtl="0" eaLnBrk="1" latinLnBrk="0" hangingPunct="1">
        <a:lnSpc>
          <a:spcPct val="90000"/>
        </a:lnSpc>
        <a:spcBef>
          <a:spcPct val="0"/>
        </a:spcBef>
        <a:buNone/>
        <a:defRPr sz="3600" kern="1200">
          <a:solidFill>
            <a:schemeClr val="accent1">
              <a:lumMod val="50000"/>
            </a:schemeClr>
          </a:solidFill>
          <a:latin typeface="+mj-lt"/>
          <a:ea typeface="+mj-ea"/>
          <a:cs typeface="+mj-cs"/>
        </a:defRPr>
      </a:lvl1pPr>
    </p:titleStyle>
    <p:bodyStyle>
      <a:lvl1pPr marL="223838" indent="-223838" algn="l" defTabSz="914400" rtl="0" eaLnBrk="1" latinLnBrk="0" hangingPunct="1">
        <a:lnSpc>
          <a:spcPct val="90000"/>
        </a:lnSpc>
        <a:spcBef>
          <a:spcPts val="1800"/>
        </a:spcBef>
        <a:buClr>
          <a:schemeClr val="tx1">
            <a:lumMod val="90000"/>
            <a:lumOff val="10000"/>
          </a:schemeClr>
        </a:buClr>
        <a:buSzPct val="80000"/>
        <a:buFont typeface="Arial" pitchFamily="34" charset="0"/>
        <a:buChar char="•"/>
        <a:defRPr sz="2400" kern="1200">
          <a:solidFill>
            <a:schemeClr val="tx1"/>
          </a:solidFill>
          <a:latin typeface="+mn-lt"/>
          <a:ea typeface="+mn-ea"/>
          <a:cs typeface="+mn-cs"/>
        </a:defRPr>
      </a:lvl1pPr>
      <a:lvl2pPr marL="511175" indent="-228600" algn="l" defTabSz="914400" rtl="0" eaLnBrk="1" latinLnBrk="0" hangingPunct="1">
        <a:lnSpc>
          <a:spcPct val="90000"/>
        </a:lnSpc>
        <a:spcBef>
          <a:spcPts val="1000"/>
        </a:spcBef>
        <a:buClr>
          <a:schemeClr val="tx1">
            <a:lumMod val="90000"/>
            <a:lumOff val="10000"/>
          </a:schemeClr>
        </a:buClr>
        <a:buSzPct val="80000"/>
        <a:buFont typeface="Arial" pitchFamily="34" charset="0"/>
        <a:buChar char="•"/>
        <a:defRPr sz="2000" kern="1200">
          <a:solidFill>
            <a:schemeClr val="tx1"/>
          </a:solidFill>
          <a:latin typeface="+mn-lt"/>
          <a:ea typeface="+mn-ea"/>
          <a:cs typeface="+mn-cs"/>
        </a:defRPr>
      </a:lvl2pPr>
      <a:lvl3pPr marL="685800"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800" kern="1200">
          <a:solidFill>
            <a:schemeClr val="tx1"/>
          </a:solidFill>
          <a:latin typeface="+mn-lt"/>
          <a:ea typeface="+mn-ea"/>
          <a:cs typeface="+mn-cs"/>
        </a:defRPr>
      </a:lvl3pPr>
      <a:lvl4pPr marL="860425" indent="-174625"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4pPr>
      <a:lvl5pPr marL="1033463" indent="-173038" algn="l" defTabSz="914400" rtl="0" eaLnBrk="1" latinLnBrk="0" hangingPunct="1">
        <a:lnSpc>
          <a:spcPct val="90000"/>
        </a:lnSpc>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5pPr>
      <a:lvl6pPr marL="1207008"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6pPr>
      <a:lvl7pPr marL="1380744"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7pPr>
      <a:lvl8pPr marL="1554480"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8pPr>
      <a:lvl9pPr marL="1728216" indent="-173736" algn="l" defTabSz="914400" rtl="0" eaLnBrk="1" latinLnBrk="0" hangingPunct="1">
        <a:spcBef>
          <a:spcPts val="600"/>
        </a:spcBef>
        <a:buClr>
          <a:schemeClr val="tx1">
            <a:lumMod val="90000"/>
            <a:lumOff val="10000"/>
          </a:schemeClr>
        </a:buClr>
        <a:buSzPct val="80000"/>
        <a:buFont typeface="Arial" pitchFamily="34" charset="0"/>
        <a:buChar char="•"/>
        <a:defRPr sz="1600" kern="1200">
          <a:solidFill>
            <a:schemeClr val="tx1"/>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microsoft.com/office/2007/relationships/hdphoto" Target="../media/hdphoto2.wdp"/></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2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6.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7.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rotWithShape="1">
          <a:blip r:embed="rId2" cstate="print">
            <a:duotone>
              <a:schemeClr val="bg2">
                <a:shade val="45000"/>
                <a:satMod val="135000"/>
              </a:schemeClr>
              <a:prstClr val="white"/>
            </a:duotone>
            <a:extLst>
              <a:ext uri="{BEBA8EAE-BF5A-486C-A8C5-ECC9F3942E4B}">
                <a14:imgProps xmlns:a14="http://schemas.microsoft.com/office/drawing/2010/main">
                  <a14:imgLayer r:embed="rId3">
                    <a14:imgEffect>
                      <a14:brightnessContrast bright="20000" contrast="20000"/>
                    </a14:imgEffect>
                  </a14:imgLayer>
                </a14:imgProps>
              </a:ext>
              <a:ext uri="{28A0092B-C50C-407E-A947-70E740481C1C}">
                <a14:useLocalDpi xmlns:a14="http://schemas.microsoft.com/office/drawing/2010/main" val="0"/>
              </a:ext>
            </a:extLst>
          </a:blip>
          <a:srcRect l="2280" t="11517" r="43032" b="16462"/>
          <a:stretch/>
        </p:blipFill>
        <p:spPr>
          <a:xfrm>
            <a:off x="1143000" y="1676400"/>
            <a:ext cx="6629400" cy="5984875"/>
          </a:xfrm>
          <a:prstGeom prst="rect">
            <a:avLst/>
          </a:prstGeom>
          <a:effectLst>
            <a:softEdge rad="635000"/>
          </a:effectLst>
        </p:spPr>
      </p:pic>
      <p:sp>
        <p:nvSpPr>
          <p:cNvPr id="20" name="Title 1"/>
          <p:cNvSpPr txBox="1">
            <a:spLocks/>
          </p:cNvSpPr>
          <p:nvPr/>
        </p:nvSpPr>
        <p:spPr>
          <a:xfrm>
            <a:off x="1869440" y="63794"/>
            <a:ext cx="5504544" cy="3048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6600" kern="1200">
                <a:solidFill>
                  <a:schemeClr val="tx1"/>
                </a:solidFill>
                <a:latin typeface="+mj-lt"/>
                <a:ea typeface="+mj-ea"/>
                <a:cs typeface="+mj-cs"/>
              </a:defRPr>
            </a:lvl1pPr>
          </a:lstStyle>
          <a:p>
            <a:r>
              <a:rPr lang="en-US" sz="4000" b="1" dirty="0" err="1">
                <a:latin typeface="Courier New" panose="02070309020205020404" pitchFamily="49" charset="0"/>
                <a:cs typeface="Courier New" panose="02070309020205020404" pitchFamily="49" charset="0"/>
              </a:rPr>
              <a:t>Báo</a:t>
            </a:r>
            <a:r>
              <a:rPr lang="en-US" sz="4000" b="1" dirty="0">
                <a:latin typeface="Courier New" panose="02070309020205020404" pitchFamily="49" charset="0"/>
                <a:cs typeface="Courier New" panose="02070309020205020404" pitchFamily="49" charset="0"/>
              </a:rPr>
              <a:t> </a:t>
            </a:r>
            <a:r>
              <a:rPr lang="en-US" sz="4000" b="1" dirty="0" err="1">
                <a:latin typeface="Courier New" panose="02070309020205020404" pitchFamily="49" charset="0"/>
                <a:cs typeface="Courier New" panose="02070309020205020404" pitchFamily="49" charset="0"/>
              </a:rPr>
              <a:t>cáo</a:t>
            </a:r>
            <a:r>
              <a:rPr lang="en-US" sz="4000" b="1" dirty="0">
                <a:latin typeface="Courier New" panose="02070309020205020404" pitchFamily="49" charset="0"/>
                <a:cs typeface="Courier New" panose="02070309020205020404" pitchFamily="49" charset="0"/>
              </a:rPr>
              <a:t> </a:t>
            </a:r>
            <a:r>
              <a:rPr lang="en-US" sz="4000" b="1" dirty="0" err="1">
                <a:latin typeface="Courier New" panose="02070309020205020404" pitchFamily="49" charset="0"/>
                <a:cs typeface="Courier New" panose="02070309020205020404" pitchFamily="49" charset="0"/>
              </a:rPr>
              <a:t>Tiểu</a:t>
            </a:r>
            <a:r>
              <a:rPr lang="en-US" sz="4000" b="1" dirty="0">
                <a:latin typeface="Courier New" panose="02070309020205020404" pitchFamily="49" charset="0"/>
                <a:cs typeface="Courier New" panose="02070309020205020404" pitchFamily="49" charset="0"/>
              </a:rPr>
              <a:t> </a:t>
            </a:r>
            <a:r>
              <a:rPr lang="en-US" sz="4000" b="1" dirty="0" err="1">
                <a:latin typeface="Courier New" panose="02070309020205020404" pitchFamily="49" charset="0"/>
                <a:cs typeface="Courier New" panose="02070309020205020404" pitchFamily="49" charset="0"/>
              </a:rPr>
              <a:t>luận</a:t>
            </a:r>
            <a:endParaRPr lang="en-US" sz="4000" b="1" dirty="0">
              <a:latin typeface="Courier New" panose="02070309020205020404" pitchFamily="49" charset="0"/>
              <a:cs typeface="Courier New" panose="02070309020205020404" pitchFamily="49" charset="0"/>
            </a:endParaRPr>
          </a:p>
          <a:p>
            <a:endParaRPr lang="en-US" sz="4000" b="1" dirty="0">
              <a:latin typeface="Courier New" panose="02070309020205020404" pitchFamily="49" charset="0"/>
              <a:cs typeface="Courier New" panose="02070309020205020404" pitchFamily="49" charset="0"/>
            </a:endParaRPr>
          </a:p>
          <a:p>
            <a:r>
              <a:rPr lang="vi-VN" sz="4000" b="1" dirty="0">
                <a:latin typeface="Courier New" panose="02070309020205020404" pitchFamily="49" charset="0"/>
                <a:cs typeface="Courier New" panose="02070309020205020404" pitchFamily="49" charset="0"/>
              </a:rPr>
              <a:t>PHÁT TRIỂN HỆ THỐNG THÔNG TIN NHÂN SỰ VÀ TIỀN LƯƠNG</a:t>
            </a:r>
          </a:p>
        </p:txBody>
      </p:sp>
      <p:sp>
        <p:nvSpPr>
          <p:cNvPr id="21" name="Subtitle 2"/>
          <p:cNvSpPr txBox="1">
            <a:spLocks/>
          </p:cNvSpPr>
          <p:nvPr/>
        </p:nvSpPr>
        <p:spPr>
          <a:xfrm>
            <a:off x="2620602" y="3829185"/>
            <a:ext cx="4495800" cy="2218872"/>
          </a:xfrm>
          <a:prstGeom prst="rect">
            <a:avLst/>
          </a:prstGeom>
        </p:spPr>
        <p:txBody>
          <a:bodyPr vert="horz" lIns="91440" tIns="45720" rIns="91440" bIns="45720" numCol="1" rtlCol="0">
            <a:noAutofit/>
          </a:bodyPr>
          <a:lstStyle>
            <a:lvl1pPr marL="0" indent="0" algn="l" defTabSz="914400" rtl="0" eaLnBrk="1" latinLnBrk="0" hangingPunct="1">
              <a:lnSpc>
                <a:spcPct val="90000"/>
              </a:lnSpc>
              <a:spcBef>
                <a:spcPts val="0"/>
              </a:spcBef>
              <a:buClr>
                <a:schemeClr val="tx1">
                  <a:lumMod val="90000"/>
                  <a:lumOff val="10000"/>
                </a:schemeClr>
              </a:buClr>
              <a:buSzPct val="80000"/>
              <a:buFont typeface="Arial" pitchFamily="34" charset="0"/>
              <a:buNone/>
              <a:defRPr sz="2800" kern="1200" cap="none" baseline="0">
                <a:solidFill>
                  <a:schemeClr val="accent1">
                    <a:lumMod val="50000"/>
                  </a:schemeClr>
                </a:solidFill>
                <a:latin typeface="+mn-lt"/>
                <a:ea typeface="+mn-ea"/>
                <a:cs typeface="+mn-cs"/>
              </a:defRPr>
            </a:lvl1pPr>
            <a:lvl2pPr marL="457200" indent="0" algn="ctr" defTabSz="914400" rtl="0" eaLnBrk="1" latinLnBrk="0" hangingPunct="1">
              <a:lnSpc>
                <a:spcPct val="90000"/>
              </a:lnSpc>
              <a:spcBef>
                <a:spcPts val="1000"/>
              </a:spcBef>
              <a:buClr>
                <a:schemeClr val="tx1">
                  <a:lumMod val="90000"/>
                  <a:lumOff val="10000"/>
                </a:schemeClr>
              </a:buClr>
              <a:buSzPct val="8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tx1">
                  <a:lumMod val="90000"/>
                  <a:lumOff val="10000"/>
                </a:schemeClr>
              </a:buClr>
              <a:buSzPct val="8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9pPr>
          </a:lstStyle>
          <a:p>
            <a:pPr>
              <a:spcAft>
                <a:spcPts val="600"/>
              </a:spcAft>
              <a:defRPr/>
            </a:pPr>
            <a:r>
              <a:rPr lang="en-US" sz="3200" i="1" dirty="0">
                <a:ln>
                  <a:solidFill>
                    <a:schemeClr val="accent1">
                      <a:lumMod val="50000"/>
                    </a:schemeClr>
                  </a:solidFill>
                </a:ln>
                <a:latin typeface="Book Antiqua" panose="02040602050305030304" pitchFamily="18" charset="0"/>
              </a:rPr>
              <a:t>Nhóm 2</a:t>
            </a:r>
            <a:r>
              <a:rPr lang="en-US" dirty="0">
                <a:ln>
                  <a:solidFill>
                    <a:schemeClr val="accent1">
                      <a:lumMod val="50000"/>
                    </a:schemeClr>
                  </a:solidFill>
                </a:ln>
                <a:latin typeface="Book Antiqua" panose="02040602050305030304" pitchFamily="18" charset="0"/>
              </a:rPr>
              <a:t>:</a:t>
            </a:r>
          </a:p>
          <a:p>
            <a:pPr>
              <a:spcAft>
                <a:spcPts val="600"/>
              </a:spcAft>
              <a:defRPr/>
            </a:pPr>
            <a:r>
              <a:rPr lang="en-US" dirty="0">
                <a:ln>
                  <a:solidFill>
                    <a:schemeClr val="accent1">
                      <a:lumMod val="50000"/>
                    </a:schemeClr>
                  </a:solidFill>
                </a:ln>
                <a:latin typeface="Book Antiqua" panose="02040602050305030304" pitchFamily="18" charset="0"/>
              </a:rPr>
              <a:t>Nguyễn Tấn Lợi</a:t>
            </a:r>
          </a:p>
          <a:p>
            <a:pPr>
              <a:spcAft>
                <a:spcPts val="600"/>
              </a:spcAft>
              <a:defRPr/>
            </a:pPr>
            <a:r>
              <a:rPr lang="en-US" dirty="0">
                <a:ln>
                  <a:solidFill>
                    <a:schemeClr val="accent1">
                      <a:lumMod val="50000"/>
                    </a:schemeClr>
                  </a:solidFill>
                </a:ln>
                <a:latin typeface="Book Antiqua" panose="02040602050305030304" pitchFamily="18" charset="0"/>
              </a:rPr>
              <a:t>Trần Minh Hưng </a:t>
            </a:r>
          </a:p>
          <a:p>
            <a:pPr>
              <a:spcAft>
                <a:spcPts val="600"/>
              </a:spcAft>
              <a:defRPr/>
            </a:pPr>
            <a:r>
              <a:rPr lang="en-US" dirty="0">
                <a:ln>
                  <a:solidFill>
                    <a:schemeClr val="accent1">
                      <a:lumMod val="50000"/>
                    </a:schemeClr>
                  </a:solidFill>
                </a:ln>
                <a:latin typeface="Book Antiqua" panose="02040602050305030304" pitchFamily="18" charset="0"/>
              </a:rPr>
              <a:t>Nguyễn Chí Cường</a:t>
            </a:r>
          </a:p>
          <a:p>
            <a:pPr defTabSz="288925">
              <a:spcAft>
                <a:spcPts val="600"/>
              </a:spcAft>
              <a:defRPr/>
            </a:pPr>
            <a:r>
              <a:rPr lang="en-US" dirty="0">
                <a:ln>
                  <a:solidFill>
                    <a:schemeClr val="accent1">
                      <a:lumMod val="50000"/>
                    </a:schemeClr>
                  </a:solidFill>
                </a:ln>
                <a:latin typeface="Book Antiqua" panose="02040602050305030304" pitchFamily="18" charset="0"/>
              </a:rPr>
              <a:t>Nguyễn Quang Linh</a:t>
            </a:r>
          </a:p>
          <a:p>
            <a:pPr defTabSz="288925">
              <a:spcAft>
                <a:spcPts val="600"/>
              </a:spcAft>
              <a:defRPr/>
            </a:pPr>
            <a:r>
              <a:rPr lang="en-US" dirty="0">
                <a:ln>
                  <a:solidFill>
                    <a:schemeClr val="accent1">
                      <a:lumMod val="50000"/>
                    </a:schemeClr>
                  </a:solidFill>
                </a:ln>
                <a:latin typeface="Book Antiqua" panose="02040602050305030304" pitchFamily="18" charset="0"/>
              </a:rPr>
              <a:t>Lương Quang Cương</a:t>
            </a:r>
          </a:p>
        </p:txBody>
      </p:sp>
      <p:sp>
        <p:nvSpPr>
          <p:cNvPr id="22" name="Subtitle 2"/>
          <p:cNvSpPr txBox="1">
            <a:spLocks/>
          </p:cNvSpPr>
          <p:nvPr/>
        </p:nvSpPr>
        <p:spPr>
          <a:xfrm>
            <a:off x="2209800" y="3136607"/>
            <a:ext cx="5082084" cy="609600"/>
          </a:xfrm>
          <a:prstGeom prst="rect">
            <a:avLst/>
          </a:prstGeom>
        </p:spPr>
        <p:txBody>
          <a:bodyPr vert="horz" lIns="91440" tIns="45720" rIns="91440" bIns="45720" numCol="1" rtlCol="0">
            <a:noAutofit/>
          </a:bodyPr>
          <a:lstStyle>
            <a:lvl1pPr marL="0" indent="0" algn="l" defTabSz="914400" rtl="0" eaLnBrk="1" latinLnBrk="0" hangingPunct="1">
              <a:lnSpc>
                <a:spcPct val="90000"/>
              </a:lnSpc>
              <a:spcBef>
                <a:spcPts val="0"/>
              </a:spcBef>
              <a:buClr>
                <a:schemeClr val="tx1">
                  <a:lumMod val="90000"/>
                  <a:lumOff val="10000"/>
                </a:schemeClr>
              </a:buClr>
              <a:buSzPct val="80000"/>
              <a:buFont typeface="Arial" pitchFamily="34" charset="0"/>
              <a:buNone/>
              <a:defRPr sz="2800" kern="1200" cap="none" baseline="0">
                <a:solidFill>
                  <a:schemeClr val="accent1">
                    <a:lumMod val="50000"/>
                  </a:schemeClr>
                </a:solidFill>
                <a:latin typeface="+mn-lt"/>
                <a:ea typeface="+mn-ea"/>
                <a:cs typeface="+mn-cs"/>
              </a:defRPr>
            </a:lvl1pPr>
            <a:lvl2pPr marL="457200" indent="0" algn="ctr" defTabSz="914400" rtl="0" eaLnBrk="1" latinLnBrk="0" hangingPunct="1">
              <a:lnSpc>
                <a:spcPct val="90000"/>
              </a:lnSpc>
              <a:spcBef>
                <a:spcPts val="1000"/>
              </a:spcBef>
              <a:buClr>
                <a:schemeClr val="tx1">
                  <a:lumMod val="90000"/>
                  <a:lumOff val="10000"/>
                </a:schemeClr>
              </a:buClr>
              <a:buSzPct val="80000"/>
              <a:buFont typeface="Arial" pitchFamily="34" charset="0"/>
              <a:buNone/>
              <a:defRPr sz="2000" kern="1200">
                <a:solidFill>
                  <a:schemeClr val="tx1">
                    <a:tint val="75000"/>
                  </a:schemeClr>
                </a:solidFill>
                <a:latin typeface="+mn-lt"/>
                <a:ea typeface="+mn-ea"/>
                <a:cs typeface="+mn-cs"/>
              </a:defRPr>
            </a:lvl2pPr>
            <a:lvl3pPr marL="914400" indent="0" algn="ctr" defTabSz="914400" rtl="0" eaLnBrk="1" latinLnBrk="0" hangingPunct="1">
              <a:lnSpc>
                <a:spcPct val="90000"/>
              </a:lnSpc>
              <a:spcBef>
                <a:spcPts val="600"/>
              </a:spcBef>
              <a:buClr>
                <a:schemeClr val="tx1">
                  <a:lumMod val="90000"/>
                  <a:lumOff val="10000"/>
                </a:schemeClr>
              </a:buClr>
              <a:buSzPct val="80000"/>
              <a:buFont typeface="Arial" pitchFamily="34" charset="0"/>
              <a:buNone/>
              <a:defRPr sz="1800" kern="1200">
                <a:solidFill>
                  <a:schemeClr val="tx1">
                    <a:tint val="75000"/>
                  </a:schemeClr>
                </a:solidFill>
                <a:latin typeface="+mn-lt"/>
                <a:ea typeface="+mn-ea"/>
                <a:cs typeface="+mn-cs"/>
              </a:defRPr>
            </a:lvl3pPr>
            <a:lvl4pPr marL="1371600" indent="0" algn="ctr"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4pPr>
            <a:lvl5pPr marL="1828800" indent="0" algn="ctr" defTabSz="914400" rtl="0" eaLnBrk="1" latinLnBrk="0" hangingPunct="1">
              <a:lnSpc>
                <a:spcPct val="90000"/>
              </a:lnSpc>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5pPr>
            <a:lvl6pPr marL="2286000" indent="0" algn="ctr" defTabSz="914400" rtl="0" eaLnBrk="1" latinLnBrk="0" hangingPunct="1">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6pPr>
            <a:lvl7pPr marL="2743200" indent="0" algn="ctr" defTabSz="914400" rtl="0" eaLnBrk="1" latinLnBrk="0" hangingPunct="1">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7pPr>
            <a:lvl8pPr marL="3200400" indent="0" algn="ctr" defTabSz="914400" rtl="0" eaLnBrk="1" latinLnBrk="0" hangingPunct="1">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8pPr>
            <a:lvl9pPr marL="3657600" indent="0" algn="ctr" defTabSz="914400" rtl="0" eaLnBrk="1" latinLnBrk="0" hangingPunct="1">
              <a:spcBef>
                <a:spcPts val="600"/>
              </a:spcBef>
              <a:buClr>
                <a:schemeClr val="tx1">
                  <a:lumMod val="90000"/>
                  <a:lumOff val="10000"/>
                </a:schemeClr>
              </a:buClr>
              <a:buSzPct val="80000"/>
              <a:buFont typeface="Arial" pitchFamily="34" charset="0"/>
              <a:buNone/>
              <a:defRPr sz="1600" kern="1200">
                <a:solidFill>
                  <a:schemeClr val="tx1">
                    <a:tint val="75000"/>
                  </a:schemeClr>
                </a:solidFill>
                <a:latin typeface="+mn-lt"/>
                <a:ea typeface="+mn-ea"/>
                <a:cs typeface="+mn-cs"/>
              </a:defRPr>
            </a:lvl9pPr>
          </a:lstStyle>
          <a:p>
            <a:pPr algn="ctr">
              <a:spcAft>
                <a:spcPts val="600"/>
              </a:spcAft>
              <a:defRPr/>
            </a:pPr>
            <a:r>
              <a:rPr lang="en-US" sz="3600" dirty="0">
                <a:ln>
                  <a:solidFill>
                    <a:schemeClr val="accent1">
                      <a:lumMod val="50000"/>
                    </a:schemeClr>
                  </a:solidFill>
                </a:ln>
                <a:solidFill>
                  <a:schemeClr val="bg2">
                    <a:lumMod val="50000"/>
                  </a:schemeClr>
                </a:solidFill>
              </a:rPr>
              <a:t>GVHD: Th.s Bùi Sĩ Vương</a:t>
            </a:r>
          </a:p>
        </p:txBody>
      </p:sp>
    </p:spTree>
    <p:extLst>
      <p:ext uri="{BB962C8B-B14F-4D97-AF65-F5344CB8AC3E}">
        <p14:creationId xmlns:p14="http://schemas.microsoft.com/office/powerpoint/2010/main" val="2320115561"/>
      </p:ext>
    </p:extLst>
  </p:cSld>
  <p:clrMapOvr>
    <a:masterClrMapping/>
  </p:clrMapOvr>
  <mc:AlternateContent xmlns:mc="http://schemas.openxmlformats.org/markup-compatibility/2006" xmlns:p14="http://schemas.microsoft.com/office/powerpoint/2010/main">
    <mc:Choice Requires="p14">
      <p:transition spd="slow" p14:dur="1500">
        <p:split orient="vert"/>
      </p:transition>
    </mc:Choice>
    <mc:Fallback xmlns="">
      <p:transition spd="slow">
        <p:split orient="vert"/>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descr="http://eduviet.vn/wp-content/uploads/2017/12/hr-hrm-pro.jpg">
            <a:extLst>
              <a:ext uri="{FF2B5EF4-FFF2-40B4-BE49-F238E27FC236}">
                <a16:creationId xmlns:a16="http://schemas.microsoft.com/office/drawing/2014/main" id="{34A17BB7-85F8-4D28-9509-8C8F69E2E673}"/>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val="0"/>
              </a:ext>
            </a:extLst>
          </a:blip>
          <a:srcRect/>
          <a:stretch>
            <a:fillRect/>
          </a:stretch>
        </p:blipFill>
        <p:spPr bwMode="auto">
          <a:xfrm>
            <a:off x="1676400" y="75692"/>
            <a:ext cx="9753600" cy="6795008"/>
          </a:xfrm>
          <a:prstGeom prst="rect">
            <a:avLst/>
          </a:prstGeom>
          <a:noFill/>
          <a:extLst>
            <a:ext uri="{909E8E84-426E-40DD-AFC4-6F175D3DCCD1}">
              <a14:hiddenFill xmlns:a14="http://schemas.microsoft.com/office/drawing/2010/main">
                <a:solidFill>
                  <a:srgbClr val="FFFFFF"/>
                </a:solidFill>
              </a14:hiddenFill>
            </a:ext>
          </a:extLst>
        </p:spPr>
      </p:pic>
      <p:sp>
        <p:nvSpPr>
          <p:cNvPr id="6" name="Rectangle 5">
            <a:extLst>
              <a:ext uri="{FF2B5EF4-FFF2-40B4-BE49-F238E27FC236}">
                <a16:creationId xmlns:a16="http://schemas.microsoft.com/office/drawing/2014/main" id="{1FE71EC7-84BC-4711-B419-9634E4AC0FE6}"/>
              </a:ext>
            </a:extLst>
          </p:cNvPr>
          <p:cNvSpPr/>
          <p:nvPr/>
        </p:nvSpPr>
        <p:spPr>
          <a:xfrm>
            <a:off x="7500724" y="5486400"/>
            <a:ext cx="4716676" cy="1200329"/>
          </a:xfrm>
          <a:prstGeom prst="rect">
            <a:avLst/>
          </a:prstGeom>
        </p:spPr>
        <p:txBody>
          <a:bodyPr wrap="none">
            <a:spAutoFit/>
          </a:bodyPr>
          <a:lstStyle/>
          <a:p>
            <a:pPr fontAlgn="base"/>
            <a:r>
              <a:rPr lang="vi-VN" sz="7200" b="1" dirty="0">
                <a:highlight>
                  <a:srgbClr val="FFFF00"/>
                </a:highlight>
              </a:rPr>
              <a:t>Vnresource</a:t>
            </a:r>
          </a:p>
        </p:txBody>
      </p:sp>
    </p:spTree>
    <p:extLst>
      <p:ext uri="{BB962C8B-B14F-4D97-AF65-F5344CB8AC3E}">
        <p14:creationId xmlns:p14="http://schemas.microsoft.com/office/powerpoint/2010/main" val="434740863"/>
      </p:ext>
    </p:extLst>
  </p:cSld>
  <p:clrMapOvr>
    <a:masterClrMapping/>
  </p:clrMapOvr>
  <p:transition spd="slow">
    <p:wheel spokes="1"/>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2514600" y="2286000"/>
            <a:ext cx="7010400" cy="1905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8000" dirty="0" err="1">
                <a:effectLst>
                  <a:outerShdw blurRad="38100" dist="38100" dir="2700000" algn="tl">
                    <a:srgbClr val="000000">
                      <a:alpha val="43137"/>
                    </a:srgbClr>
                  </a:outerShdw>
                </a:effectLst>
              </a:rPr>
              <a:t>Mô</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tả</a:t>
            </a:r>
            <a:r>
              <a:rPr lang="en-US" sz="8000" dirty="0">
                <a:effectLst>
                  <a:outerShdw blurRad="38100" dist="38100" dir="2700000" algn="tl">
                    <a:srgbClr val="000000">
                      <a:alpha val="43137"/>
                    </a:srgbClr>
                  </a:outerShdw>
                </a:effectLst>
              </a:rPr>
              <a:t> bài </a:t>
            </a:r>
            <a:r>
              <a:rPr lang="en-US" sz="8000" dirty="0" err="1">
                <a:effectLst>
                  <a:outerShdw blurRad="38100" dist="38100" dir="2700000" algn="tl">
                    <a:srgbClr val="000000">
                      <a:alpha val="43137"/>
                    </a:srgbClr>
                  </a:outerShdw>
                </a:effectLst>
              </a:rPr>
              <a:t>toán</a:t>
            </a:r>
            <a:endParaRPr lang="en-US" sz="8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78323980"/>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DA16BE3-6824-46C8-83D2-C0704A3C3097}"/>
              </a:ext>
            </a:extLst>
          </p:cNvPr>
          <p:cNvPicPr>
            <a:picLocks noChangeAspect="1"/>
          </p:cNvPicPr>
          <p:nvPr/>
        </p:nvPicPr>
        <p:blipFill>
          <a:blip r:embed="rId3"/>
          <a:stretch>
            <a:fillRect/>
          </a:stretch>
        </p:blipFill>
        <p:spPr>
          <a:xfrm>
            <a:off x="1295400" y="1600200"/>
            <a:ext cx="11353800" cy="457200"/>
          </a:xfrm>
          <a:prstGeom prst="rect">
            <a:avLst/>
          </a:prstGeom>
        </p:spPr>
      </p:pic>
      <p:sp>
        <p:nvSpPr>
          <p:cNvPr id="9" name="Rectangle 8">
            <a:extLst>
              <a:ext uri="{FF2B5EF4-FFF2-40B4-BE49-F238E27FC236}">
                <a16:creationId xmlns:a16="http://schemas.microsoft.com/office/drawing/2014/main" id="{E34543E0-7E2E-49D8-8E52-AC461F7E58F6}"/>
              </a:ext>
            </a:extLst>
          </p:cNvPr>
          <p:cNvSpPr/>
          <p:nvPr/>
        </p:nvSpPr>
        <p:spPr>
          <a:xfrm>
            <a:off x="1295400" y="973085"/>
            <a:ext cx="10668000" cy="5863144"/>
          </a:xfrm>
          <a:prstGeom prst="rect">
            <a:avLst/>
          </a:prstGeom>
        </p:spPr>
        <p:txBody>
          <a:bodyPr wrap="square">
            <a:spAutoFit/>
          </a:bodyPr>
          <a:lstStyle/>
          <a:p>
            <a:pPr marL="342900" marR="0" lvl="0" indent="-342900" algn="just">
              <a:spcBef>
                <a:spcPts val="1200"/>
              </a:spcBef>
              <a:spcAft>
                <a:spcPts val="600"/>
              </a:spcAft>
              <a:buFont typeface="Calibri" panose="020F0502020204030204" pitchFamily="34" charset="0"/>
              <a:buChar char="-"/>
            </a:pPr>
            <a:r>
              <a:rPr lang="nl-NL" sz="2400" dirty="0">
                <a:solidFill>
                  <a:srgbClr val="1D2129"/>
                </a:solidFill>
                <a:latin typeface="Times New Roman" panose="02020603050405020304" pitchFamily="18" charset="0"/>
                <a:ea typeface="Times New Roman" panose="02020603050405020304" pitchFamily="18" charset="0"/>
              </a:rPr>
              <a:t>Bất cứ công ty nào cũng mong muốn tìm được những nhân viên giỏi nhất, phù hợp với yêu cầu công việc, văn hóa của công ty. Một bộ máy nhân sự bao gồm những nhân viên giỏi, đồng lòng, phối hợp ăn ý chắc chắn mang lại thành công cho doanh nghiệp. Để tuyển dụng và giữ chân những người giỏi, thì công ty cũng phải có những chế độ đãi ngộ phù hợp. Thành thật mà nói, mức lương là yếu tố đầu tiên mà ứng viên nhìn khi ứng tuyển vào bất cứ công ty nào, nó là động lực làm việc của nhân viên.</a:t>
            </a:r>
            <a:endParaRPr lang="en-US" sz="2400" dirty="0">
              <a:latin typeface="Times New Roman" panose="02020603050405020304" pitchFamily="18" charset="0"/>
              <a:ea typeface="Calibri" panose="020F0502020204030204" pitchFamily="34" charset="0"/>
            </a:endParaRPr>
          </a:p>
          <a:p>
            <a:pPr marL="342900" marR="0" lvl="0" indent="-342900" algn="just">
              <a:spcBef>
                <a:spcPts val="1200"/>
              </a:spcBef>
              <a:spcAft>
                <a:spcPts val="600"/>
              </a:spcAft>
              <a:buFont typeface="Calibri" panose="020F0502020204030204" pitchFamily="34" charset="0"/>
              <a:buChar char="-"/>
            </a:pPr>
            <a:r>
              <a:rPr lang="nl-NL" sz="2400" dirty="0">
                <a:solidFill>
                  <a:srgbClr val="1D2129"/>
                </a:solidFill>
                <a:latin typeface="Times New Roman" panose="02020603050405020304" pitchFamily="18" charset="0"/>
                <a:ea typeface="Times New Roman" panose="02020603050405020304" pitchFamily="18" charset="0"/>
              </a:rPr>
              <a:t>Các công ty sẽ tính lương cho nhân viên dựa trên yếu tố thời gian làm việc và hiệu quả công việc của cá nhân nhân viên đó. Thông thường, bộ phận hành chính-nhân sự sẽ dựa vào lịch đăng kí làm việc, máy chấm công hoặc dữ liệu thông báo về kết quả làm việc của nhân viên để áp vào cách tính lương của mỗi công ty. Trên lý thuyết là vậy, nhưng việc quản lý thời gian làm việc thực tế của nhân viên cũng như hiệu quả công việc không phải đơn giản, cần sự giám sát chặt chẽ từ quản lý. Bằng các phương pháp tính lương hiện tại, thông tin làm việc của nhân viên vẫn khá mập mờ, nhân viên vẫn có những cách “lách luật” tranh thủ làm việc riêng.</a:t>
            </a:r>
            <a:endParaRPr lang="en-US" sz="2400" dirty="0">
              <a:latin typeface="Times New Roman" panose="02020603050405020304" pitchFamily="18" charset="0"/>
              <a:ea typeface="Calibri" panose="020F0502020204030204" pitchFamily="34" charset="0"/>
            </a:endParaRPr>
          </a:p>
        </p:txBody>
      </p:sp>
      <p:sp>
        <p:nvSpPr>
          <p:cNvPr id="11" name="Hộp_Văn_Bản 3">
            <a:extLst>
              <a:ext uri="{FF2B5EF4-FFF2-40B4-BE49-F238E27FC236}">
                <a16:creationId xmlns:a16="http://schemas.microsoft.com/office/drawing/2014/main" id="{97247A61-79BB-4B0A-A698-BE215148DEE1}"/>
              </a:ext>
            </a:extLst>
          </p:cNvPr>
          <p:cNvSpPr txBox="1"/>
          <p:nvPr/>
        </p:nvSpPr>
        <p:spPr>
          <a:xfrm>
            <a:off x="838200" y="228600"/>
            <a:ext cx="3124200" cy="646331"/>
          </a:xfrm>
          <a:prstGeom prst="rect">
            <a:avLst/>
          </a:prstGeom>
          <a:noFill/>
        </p:spPr>
        <p:txBody>
          <a:bodyPr wrap="square">
            <a:spAutoFit/>
          </a:bodyPr>
          <a:lstStyle/>
          <a:p>
            <a:pPr algn="ctr">
              <a:defRPr/>
            </a:pPr>
            <a:r>
              <a:rPr lang="en-US" sz="3600" b="1" kern="0" dirty="0" err="1">
                <a:solidFill>
                  <a:srgbClr val="F79646">
                    <a:lumMod val="50000"/>
                  </a:srgbClr>
                </a:solidFill>
                <a:latin typeface="Bahnschrift SemiBold Condensed" panose="020B0502040204020203" pitchFamily="34" charset="0"/>
              </a:rPr>
              <a:t>Mô</a:t>
            </a:r>
            <a:r>
              <a:rPr lang="en-US" sz="3600" b="1" kern="0" dirty="0">
                <a:solidFill>
                  <a:srgbClr val="F79646">
                    <a:lumMod val="50000"/>
                  </a:srgbClr>
                </a:solidFill>
                <a:latin typeface="Bahnschrift SemiBold Condensed" panose="020B0502040204020203" pitchFamily="34" charset="0"/>
              </a:rPr>
              <a:t> </a:t>
            </a:r>
            <a:r>
              <a:rPr lang="en-US" sz="3600" b="1" kern="0" dirty="0" err="1">
                <a:solidFill>
                  <a:srgbClr val="F79646">
                    <a:lumMod val="50000"/>
                  </a:srgbClr>
                </a:solidFill>
                <a:latin typeface="Bahnschrift SemiBold Condensed" panose="020B0502040204020203" pitchFamily="34" charset="0"/>
              </a:rPr>
              <a:t>tả</a:t>
            </a:r>
            <a:r>
              <a:rPr lang="en-US" sz="3600" b="1" kern="0" dirty="0">
                <a:solidFill>
                  <a:srgbClr val="F79646">
                    <a:lumMod val="50000"/>
                  </a:srgbClr>
                </a:solidFill>
                <a:latin typeface="Bahnschrift SemiBold Condensed" panose="020B0502040204020203" pitchFamily="34" charset="0"/>
              </a:rPr>
              <a:t> bài </a:t>
            </a:r>
            <a:r>
              <a:rPr lang="en-US" sz="3600" b="1" kern="0" dirty="0" err="1">
                <a:solidFill>
                  <a:srgbClr val="F79646">
                    <a:lumMod val="50000"/>
                  </a:srgbClr>
                </a:solidFill>
                <a:latin typeface="Bahnschrift SemiBold Condensed" panose="020B0502040204020203" pitchFamily="34" charset="0"/>
              </a:rPr>
              <a:t>toán</a:t>
            </a:r>
            <a:endParaRPr lang="en-US" sz="3600" b="1" kern="0" dirty="0">
              <a:solidFill>
                <a:srgbClr val="F79646">
                  <a:lumMod val="50000"/>
                </a:srgbClr>
              </a:solidFill>
              <a:latin typeface="Bahnschrift SemiBold Condensed" panose="020B0502040204020203" pitchFamily="34" charset="0"/>
            </a:endParaRPr>
          </a:p>
        </p:txBody>
      </p:sp>
    </p:spTree>
    <p:extLst>
      <p:ext uri="{BB962C8B-B14F-4D97-AF65-F5344CB8AC3E}">
        <p14:creationId xmlns:p14="http://schemas.microsoft.com/office/powerpoint/2010/main" val="1420247129"/>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9DA16BE3-6824-46C8-83D2-C0704A3C3097}"/>
              </a:ext>
            </a:extLst>
          </p:cNvPr>
          <p:cNvPicPr>
            <a:picLocks noChangeAspect="1"/>
          </p:cNvPicPr>
          <p:nvPr/>
        </p:nvPicPr>
        <p:blipFill>
          <a:blip r:embed="rId3"/>
          <a:stretch>
            <a:fillRect/>
          </a:stretch>
        </p:blipFill>
        <p:spPr>
          <a:xfrm>
            <a:off x="1295400" y="1600200"/>
            <a:ext cx="11353800" cy="457200"/>
          </a:xfrm>
          <a:prstGeom prst="rect">
            <a:avLst/>
          </a:prstGeom>
        </p:spPr>
      </p:pic>
      <p:sp>
        <p:nvSpPr>
          <p:cNvPr id="7" name="Rectangle 6">
            <a:extLst>
              <a:ext uri="{FF2B5EF4-FFF2-40B4-BE49-F238E27FC236}">
                <a16:creationId xmlns:a16="http://schemas.microsoft.com/office/drawing/2014/main" id="{140E2A03-442A-46ED-924B-5CF9A0043B42}"/>
              </a:ext>
            </a:extLst>
          </p:cNvPr>
          <p:cNvSpPr/>
          <p:nvPr/>
        </p:nvSpPr>
        <p:spPr>
          <a:xfrm>
            <a:off x="1066800" y="942676"/>
            <a:ext cx="10820400" cy="5847755"/>
          </a:xfrm>
          <a:prstGeom prst="rect">
            <a:avLst/>
          </a:prstGeom>
        </p:spPr>
        <p:txBody>
          <a:bodyPr wrap="square">
            <a:spAutoFit/>
          </a:bodyPr>
          <a:lstStyle/>
          <a:p>
            <a:pPr marL="342900" marR="0" lvl="0" indent="-342900" algn="just">
              <a:spcBef>
                <a:spcPts val="600"/>
              </a:spcBef>
              <a:spcAft>
                <a:spcPts val="600"/>
              </a:spcAft>
              <a:buFont typeface="Calibri" panose="020F0502020204030204" pitchFamily="34" charset="0"/>
              <a:buChar char="-"/>
            </a:pPr>
            <a:r>
              <a:rPr lang="nl-NL" sz="2800" dirty="0">
                <a:solidFill>
                  <a:srgbClr val="1D2129"/>
                </a:solidFill>
                <a:latin typeface="Times New Roman" panose="02020603050405020304" pitchFamily="18" charset="0"/>
                <a:ea typeface="Times New Roman" panose="02020603050405020304" pitchFamily="18" charset="0"/>
              </a:rPr>
              <a:t>Việc tính toán lương cho nhân viên theo cách thủ công tốn rất nhiều thời gian và nhân lực, mặc dù vậy, trong việc tính toán thống kê thường xuyên xảy ra sự sai sót, gây thiệt hại cho công ty. Những cách tính lương truyền thống này khá cứng nhắc và đôi khi gây ra những ức chế, thắc mắc cho nhân viên, ví dụ một công việc có sự tham gia của nhiều nhân viên nhưng công ty lại chỉ tính lương cho người cuối cùng hoàn thành công việc đó. Với quá nhiều thông tin cần được tính toán như lương cứng, mức thưởng, doanh số của mỗi cá nhân,.. thì chuyện chờ lương, trả lương chậm cho nhân viên là điều không lạ.</a:t>
            </a:r>
            <a:endParaRPr lang="en-US" sz="2800" dirty="0">
              <a:latin typeface="Times New Roman" panose="02020603050405020304" pitchFamily="18" charset="0"/>
              <a:ea typeface="Calibri" panose="020F0502020204030204" pitchFamily="34" charset="0"/>
            </a:endParaRPr>
          </a:p>
          <a:p>
            <a:pPr marL="342900" marR="0" lvl="0" indent="-342900" algn="just">
              <a:spcBef>
                <a:spcPts val="600"/>
              </a:spcBef>
              <a:spcAft>
                <a:spcPts val="600"/>
              </a:spcAft>
              <a:buFont typeface="Calibri" panose="020F0502020204030204" pitchFamily="34" charset="0"/>
              <a:buChar char="-"/>
            </a:pPr>
            <a:r>
              <a:rPr lang="nl-NL" sz="2800" dirty="0">
                <a:solidFill>
                  <a:srgbClr val="1D2129"/>
                </a:solidFill>
                <a:latin typeface="Times New Roman" panose="02020603050405020304" pitchFamily="18" charset="0"/>
                <a:ea typeface="Times New Roman" panose="02020603050405020304" pitchFamily="18" charset="0"/>
              </a:rPr>
              <a:t>Hiện tại, trên thị trường có khá nhiều phần mềm quản lý nhân sự tiền lương được các công ty áp dụng để giảm bớt gánh nặng cho bộ phận Hành chính – Nhân sự. Tuy nhiên vẫn cần nhập rất nhiều dữ liệu đầu vào, để phần mềm này tính toán được lương thưởng của mỗi nhân viên.</a:t>
            </a:r>
            <a:endParaRPr lang="en-US" sz="2800" dirty="0">
              <a:latin typeface="Times New Roman" panose="02020603050405020304" pitchFamily="18" charset="0"/>
              <a:ea typeface="Calibri" panose="020F0502020204030204" pitchFamily="34" charset="0"/>
            </a:endParaRPr>
          </a:p>
        </p:txBody>
      </p:sp>
      <p:sp>
        <p:nvSpPr>
          <p:cNvPr id="5" name="Hộp_Văn_Bản 3">
            <a:extLst>
              <a:ext uri="{FF2B5EF4-FFF2-40B4-BE49-F238E27FC236}">
                <a16:creationId xmlns:a16="http://schemas.microsoft.com/office/drawing/2014/main" id="{DC1E4C65-2FD9-43E2-BD88-F3F32A7D3BB6}"/>
              </a:ext>
            </a:extLst>
          </p:cNvPr>
          <p:cNvSpPr txBox="1"/>
          <p:nvPr/>
        </p:nvSpPr>
        <p:spPr>
          <a:xfrm>
            <a:off x="914400" y="260059"/>
            <a:ext cx="3124200" cy="646331"/>
          </a:xfrm>
          <a:prstGeom prst="rect">
            <a:avLst/>
          </a:prstGeom>
          <a:noFill/>
        </p:spPr>
        <p:txBody>
          <a:bodyPr wrap="square">
            <a:spAutoFit/>
          </a:bodyPr>
          <a:lstStyle/>
          <a:p>
            <a:pPr algn="ctr">
              <a:defRPr/>
            </a:pPr>
            <a:r>
              <a:rPr lang="en-US" sz="3600" b="1" kern="0" dirty="0" err="1">
                <a:solidFill>
                  <a:srgbClr val="F79646">
                    <a:lumMod val="50000"/>
                  </a:srgbClr>
                </a:solidFill>
                <a:latin typeface="Bahnschrift SemiBold Condensed" panose="020B0502040204020203" pitchFamily="34" charset="0"/>
              </a:rPr>
              <a:t>Mô</a:t>
            </a:r>
            <a:r>
              <a:rPr lang="en-US" sz="3600" b="1" kern="0" dirty="0">
                <a:solidFill>
                  <a:srgbClr val="F79646">
                    <a:lumMod val="50000"/>
                  </a:srgbClr>
                </a:solidFill>
                <a:latin typeface="Bahnschrift SemiBold Condensed" panose="020B0502040204020203" pitchFamily="34" charset="0"/>
              </a:rPr>
              <a:t> </a:t>
            </a:r>
            <a:r>
              <a:rPr lang="en-US" sz="3600" b="1" kern="0" dirty="0" err="1">
                <a:solidFill>
                  <a:srgbClr val="F79646">
                    <a:lumMod val="50000"/>
                  </a:srgbClr>
                </a:solidFill>
                <a:latin typeface="Bahnschrift SemiBold Condensed" panose="020B0502040204020203" pitchFamily="34" charset="0"/>
              </a:rPr>
              <a:t>tả</a:t>
            </a:r>
            <a:r>
              <a:rPr lang="en-US" sz="3600" b="1" kern="0" dirty="0">
                <a:solidFill>
                  <a:srgbClr val="F79646">
                    <a:lumMod val="50000"/>
                  </a:srgbClr>
                </a:solidFill>
                <a:latin typeface="Bahnschrift SemiBold Condensed" panose="020B0502040204020203" pitchFamily="34" charset="0"/>
              </a:rPr>
              <a:t> bài </a:t>
            </a:r>
            <a:r>
              <a:rPr lang="en-US" sz="3600" b="1" kern="0" dirty="0" err="1">
                <a:solidFill>
                  <a:srgbClr val="F79646">
                    <a:lumMod val="50000"/>
                  </a:srgbClr>
                </a:solidFill>
                <a:latin typeface="Bahnschrift SemiBold Condensed" panose="020B0502040204020203" pitchFamily="34" charset="0"/>
              </a:rPr>
              <a:t>toán</a:t>
            </a:r>
            <a:endParaRPr lang="en-US" sz="3600" b="1" kern="0" dirty="0">
              <a:solidFill>
                <a:srgbClr val="F79646">
                  <a:lumMod val="50000"/>
                </a:srgbClr>
              </a:solidFill>
              <a:latin typeface="Bahnschrift SemiBold Condensed" panose="020B0502040204020203" pitchFamily="34" charset="0"/>
            </a:endParaRPr>
          </a:p>
        </p:txBody>
      </p:sp>
    </p:spTree>
    <p:extLst>
      <p:ext uri="{BB962C8B-B14F-4D97-AF65-F5344CB8AC3E}">
        <p14:creationId xmlns:p14="http://schemas.microsoft.com/office/powerpoint/2010/main" val="3832801170"/>
      </p:ext>
    </p:extLst>
  </p:cSld>
  <p:clrMapOvr>
    <a:masterClrMapping/>
  </p:clrMapOvr>
  <p:transition spd="med">
    <p:pull/>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1600200" y="256381"/>
            <a:ext cx="4267200" cy="1925638"/>
          </a:xfrm>
        </p:spPr>
        <p:txBody>
          <a:bodyPr>
            <a:normAutofit/>
          </a:bodyPr>
          <a:lstStyle/>
          <a:p>
            <a:r>
              <a:rPr lang="en-US" sz="4800" dirty="0" err="1"/>
              <a:t>Phân</a:t>
            </a:r>
            <a:r>
              <a:rPr lang="en-US" sz="4800" dirty="0"/>
              <a:t> </a:t>
            </a:r>
            <a:r>
              <a:rPr lang="en-US" sz="4800" dirty="0" err="1"/>
              <a:t>tích</a:t>
            </a:r>
            <a:r>
              <a:rPr lang="en-US" sz="4800" dirty="0"/>
              <a:t> </a:t>
            </a:r>
            <a:r>
              <a:rPr lang="en-US" sz="4800" dirty="0" err="1"/>
              <a:t>thiết</a:t>
            </a:r>
            <a:r>
              <a:rPr lang="en-US" sz="4800" dirty="0"/>
              <a:t> </a:t>
            </a:r>
            <a:r>
              <a:rPr lang="en-US" sz="4800" dirty="0" err="1"/>
              <a:t>kế</a:t>
            </a:r>
            <a:r>
              <a:rPr lang="en-US" sz="4800" dirty="0"/>
              <a:t> </a:t>
            </a:r>
            <a:r>
              <a:rPr lang="en-US" sz="4800" dirty="0" err="1"/>
              <a:t>hệ</a:t>
            </a:r>
            <a:r>
              <a:rPr lang="en-US" sz="4800" dirty="0"/>
              <a:t> </a:t>
            </a:r>
            <a:r>
              <a:rPr lang="en-US" sz="4800" dirty="0" err="1"/>
              <a:t>thống</a:t>
            </a:r>
            <a:endParaRPr lang="vi-VN" sz="4800" dirty="0"/>
          </a:p>
        </p:txBody>
      </p:sp>
      <p:sp>
        <p:nvSpPr>
          <p:cNvPr id="5" name="Picture Placeholder 4" descr="An empty placeholder to add an image. Click on the placeholder and select the image that you wish to add"/>
          <p:cNvSpPr>
            <a:spLocks noGrp="1"/>
          </p:cNvSpPr>
          <p:nvPr>
            <p:ph type="pic" idx="1"/>
          </p:nvPr>
        </p:nvSpPr>
        <p:spPr/>
      </p:sp>
      <p:pic>
        <p:nvPicPr>
          <p:cNvPr id="4" name="Picture 3"/>
          <p:cNvPicPr>
            <a:picLocks noChangeAspect="1"/>
          </p:cNvPicPr>
          <p:nvPr/>
        </p:nvPicPr>
        <p:blipFill rotWithShape="1">
          <a:blip r:embed="rId2"/>
          <a:srcRect l="24218" r="17659"/>
          <a:stretch/>
        </p:blipFill>
        <p:spPr>
          <a:xfrm>
            <a:off x="6044620" y="-39232"/>
            <a:ext cx="6147379" cy="6897232"/>
          </a:xfrm>
          <a:prstGeom prst="rect">
            <a:avLst/>
          </a:prstGeom>
        </p:spPr>
      </p:pic>
    </p:spTree>
    <p:extLst>
      <p:ext uri="{BB962C8B-B14F-4D97-AF65-F5344CB8AC3E}">
        <p14:creationId xmlns:p14="http://schemas.microsoft.com/office/powerpoint/2010/main" val="1145517660"/>
      </p:ext>
    </p:extLst>
  </p:cSld>
  <p:clrMapOvr>
    <a:masterClrMapping/>
  </p:clrMapOvr>
  <mc:AlternateContent xmlns:mc="http://schemas.openxmlformats.org/markup-compatibility/2006" xmlns:p14="http://schemas.microsoft.com/office/powerpoint/2010/main">
    <mc:Choice Requires="p14">
      <p:transition spd="slow" p14:dur="1400">
        <p14:doors dir="ver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2590800" y="2476500"/>
            <a:ext cx="7010400" cy="1905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8000" dirty="0">
                <a:effectLst>
                  <a:outerShdw blurRad="38100" dist="38100" dir="2700000" algn="tl">
                    <a:srgbClr val="000000">
                      <a:alpha val="43137"/>
                    </a:srgbClr>
                  </a:outerShdw>
                </a:effectLst>
              </a:rPr>
              <a:t>S</a:t>
            </a:r>
            <a:r>
              <a:rPr lang="vi-VN" sz="8000" dirty="0">
                <a:effectLst>
                  <a:outerShdw blurRad="38100" dist="38100" dir="2700000" algn="tl">
                    <a:srgbClr val="000000">
                      <a:alpha val="43137"/>
                    </a:srgbClr>
                  </a:outerShdw>
                </a:effectLst>
              </a:rPr>
              <a:t>ơ</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đồ</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usecase</a:t>
            </a:r>
            <a:endParaRPr lang="en-US" sz="8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8084198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8E809703-948C-44DC-B776-44598D83CC90}"/>
              </a:ext>
            </a:extLst>
          </p:cNvPr>
          <p:cNvPicPr>
            <a:picLocks noChangeAspect="1"/>
          </p:cNvPicPr>
          <p:nvPr/>
        </p:nvPicPr>
        <p:blipFill rotWithShape="1">
          <a:blip r:embed="rId3"/>
          <a:srcRect l="4795"/>
          <a:stretch/>
        </p:blipFill>
        <p:spPr>
          <a:xfrm>
            <a:off x="1066800" y="5156"/>
            <a:ext cx="11125200" cy="6852844"/>
          </a:xfrm>
          <a:prstGeom prst="rect">
            <a:avLst/>
          </a:prstGeom>
        </p:spPr>
      </p:pic>
      <p:sp>
        <p:nvSpPr>
          <p:cNvPr id="9" name="Hộp_Văn_Bản 3">
            <a:extLst>
              <a:ext uri="{FF2B5EF4-FFF2-40B4-BE49-F238E27FC236}">
                <a16:creationId xmlns:a16="http://schemas.microsoft.com/office/drawing/2014/main" id="{6DCCB21B-6580-4140-86A3-927EF973C754}"/>
              </a:ext>
            </a:extLst>
          </p:cNvPr>
          <p:cNvSpPr txBox="1"/>
          <p:nvPr/>
        </p:nvSpPr>
        <p:spPr>
          <a:xfrm>
            <a:off x="9296400" y="6088559"/>
            <a:ext cx="3048000" cy="769441"/>
          </a:xfrm>
          <a:prstGeom prst="rect">
            <a:avLst/>
          </a:prstGeom>
          <a:noFill/>
        </p:spPr>
        <p:txBody>
          <a:bodyPr wrap="square">
            <a:spAutoFit/>
          </a:bodyPr>
          <a:lstStyle/>
          <a:p>
            <a:pPr algn="ctr">
              <a:defRPr/>
            </a:pPr>
            <a:r>
              <a:rPr lang="en-US" sz="4400" b="1" kern="0" dirty="0">
                <a:solidFill>
                  <a:srgbClr val="F79646">
                    <a:lumMod val="50000"/>
                  </a:srgbClr>
                </a:solidFill>
                <a:highlight>
                  <a:srgbClr val="FFFF00"/>
                </a:highlight>
                <a:latin typeface="Bahnschrift SemiBold Condensed" panose="020B0502040204020203" pitchFamily="34" charset="0"/>
              </a:rPr>
              <a:t>S</a:t>
            </a:r>
            <a:r>
              <a:rPr lang="vi-VN" sz="4400" b="1" kern="0" dirty="0">
                <a:solidFill>
                  <a:srgbClr val="F79646">
                    <a:lumMod val="50000"/>
                  </a:srgbClr>
                </a:solidFill>
                <a:highlight>
                  <a:srgbClr val="FFFF00"/>
                </a:highlight>
                <a:latin typeface="Bahnschrift SemiBold Condensed" panose="020B0502040204020203" pitchFamily="34" charset="0"/>
              </a:rPr>
              <a:t>ơ</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đồ</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usecase</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spTree>
    <p:extLst>
      <p:ext uri="{BB962C8B-B14F-4D97-AF65-F5344CB8AC3E}">
        <p14:creationId xmlns:p14="http://schemas.microsoft.com/office/powerpoint/2010/main" val="3231778413"/>
      </p:ext>
    </p:extLst>
  </p:cSld>
  <p:clrMapOvr>
    <a:masterClrMapping/>
  </p:clrMapOvr>
  <p:transition spd="slow">
    <p:randomBar dir="vert"/>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2590800" y="2476500"/>
            <a:ext cx="7010400" cy="1905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8000" dirty="0">
                <a:effectLst>
                  <a:outerShdw blurRad="38100" dist="38100" dir="2700000" algn="tl">
                    <a:srgbClr val="000000">
                      <a:alpha val="43137"/>
                    </a:srgbClr>
                  </a:outerShdw>
                </a:effectLst>
              </a:rPr>
              <a:t>S</a:t>
            </a:r>
            <a:r>
              <a:rPr lang="vi-VN" sz="8000" dirty="0">
                <a:effectLst>
                  <a:outerShdw blurRad="38100" dist="38100" dir="2700000" algn="tl">
                    <a:srgbClr val="000000">
                      <a:alpha val="43137"/>
                    </a:srgbClr>
                  </a:outerShdw>
                </a:effectLst>
              </a:rPr>
              <a:t>ơ</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đồ</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tuần</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tự</a:t>
            </a:r>
            <a:endParaRPr lang="en-US" sz="8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4764556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7ACC7B17-6513-4C35-96AA-1DB9DF65BBB2}"/>
              </a:ext>
            </a:extLst>
          </p:cNvPr>
          <p:cNvPicPr/>
          <p:nvPr/>
        </p:nvPicPr>
        <p:blipFill rotWithShape="1">
          <a:blip r:embed="rId3">
            <a:extLst>
              <a:ext uri="{28A0092B-C50C-407E-A947-70E740481C1C}">
                <a14:useLocalDpi xmlns:a14="http://schemas.microsoft.com/office/drawing/2010/main" val="0"/>
              </a:ext>
            </a:extLst>
          </a:blip>
          <a:srcRect b="16895"/>
          <a:stretch/>
        </p:blipFill>
        <p:spPr bwMode="auto">
          <a:xfrm>
            <a:off x="1295400" y="914400"/>
            <a:ext cx="10744200" cy="5932714"/>
          </a:xfrm>
          <a:prstGeom prst="rect">
            <a:avLst/>
          </a:prstGeom>
          <a:ln>
            <a:noFill/>
          </a:ln>
          <a:extLst>
            <a:ext uri="{53640926-AAD7-44D8-BBD7-CCE9431645EC}">
              <a14:shadowObscured xmlns:a14="http://schemas.microsoft.com/office/drawing/2010/main"/>
            </a:ext>
          </a:extLst>
        </p:spPr>
      </p:pic>
      <p:sp>
        <p:nvSpPr>
          <p:cNvPr id="5" name="Hộp_Văn_Bản 3">
            <a:extLst>
              <a:ext uri="{FF2B5EF4-FFF2-40B4-BE49-F238E27FC236}">
                <a16:creationId xmlns:a16="http://schemas.microsoft.com/office/drawing/2014/main" id="{3A43845C-C73F-4A27-AB07-0F234E6B982A}"/>
              </a:ext>
            </a:extLst>
          </p:cNvPr>
          <p:cNvSpPr txBox="1"/>
          <p:nvPr/>
        </p:nvSpPr>
        <p:spPr>
          <a:xfrm>
            <a:off x="4343400" y="144959"/>
            <a:ext cx="46101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đăng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nhập</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spTree>
    <p:extLst>
      <p:ext uri="{BB962C8B-B14F-4D97-AF65-F5344CB8AC3E}">
        <p14:creationId xmlns:p14="http://schemas.microsoft.com/office/powerpoint/2010/main" val="503969904"/>
      </p:ext>
    </p:extLst>
  </p:cSld>
  <p:clrMapOvr>
    <a:masterClrMapping/>
  </p:clrMapOvr>
  <p:transition spd="slow">
    <p:wip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_Văn_Bản 3">
            <a:extLst>
              <a:ext uri="{FF2B5EF4-FFF2-40B4-BE49-F238E27FC236}">
                <a16:creationId xmlns:a16="http://schemas.microsoft.com/office/drawing/2014/main" id="{3A43845C-C73F-4A27-AB07-0F234E6B982A}"/>
              </a:ext>
            </a:extLst>
          </p:cNvPr>
          <p:cNvSpPr txBox="1"/>
          <p:nvPr/>
        </p:nvSpPr>
        <p:spPr>
          <a:xfrm>
            <a:off x="3962400" y="144959"/>
            <a:ext cx="53340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thêm</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nhân</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viên</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pic>
        <p:nvPicPr>
          <p:cNvPr id="6" name="Picture 5">
            <a:extLst>
              <a:ext uri="{FF2B5EF4-FFF2-40B4-BE49-F238E27FC236}">
                <a16:creationId xmlns:a16="http://schemas.microsoft.com/office/drawing/2014/main" id="{5C262745-CE69-4D22-9BBB-5F54B7A8A681}"/>
              </a:ext>
            </a:extLst>
          </p:cNvPr>
          <p:cNvPicPr/>
          <p:nvPr/>
        </p:nvPicPr>
        <p:blipFill>
          <a:blip r:embed="rId3">
            <a:extLst>
              <a:ext uri="{28A0092B-C50C-407E-A947-70E740481C1C}">
                <a14:useLocalDpi xmlns:a14="http://schemas.microsoft.com/office/drawing/2010/main" val="0"/>
              </a:ext>
            </a:extLst>
          </a:blip>
          <a:stretch>
            <a:fillRect/>
          </a:stretch>
        </p:blipFill>
        <p:spPr>
          <a:xfrm>
            <a:off x="1379537" y="1211759"/>
            <a:ext cx="10652125" cy="5646241"/>
          </a:xfrm>
          <a:prstGeom prst="rect">
            <a:avLst/>
          </a:prstGeom>
        </p:spPr>
      </p:pic>
    </p:spTree>
    <p:extLst>
      <p:ext uri="{BB962C8B-B14F-4D97-AF65-F5344CB8AC3E}">
        <p14:creationId xmlns:p14="http://schemas.microsoft.com/office/powerpoint/2010/main" val="1731389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522412" y="76200"/>
            <a:ext cx="9832360" cy="1219200"/>
          </a:xfrm>
        </p:spPr>
        <p:txBody>
          <a:bodyPr>
            <a:normAutofit/>
          </a:bodyPr>
          <a:lstStyle/>
          <a:p>
            <a:r>
              <a:rPr lang="en-US" sz="5400" dirty="0" err="1"/>
              <a:t>Bảng</a:t>
            </a:r>
            <a:r>
              <a:rPr lang="en-US" sz="5400" dirty="0"/>
              <a:t> </a:t>
            </a:r>
            <a:r>
              <a:rPr lang="en-US" sz="5400" dirty="0" err="1"/>
              <a:t>phân</a:t>
            </a:r>
            <a:r>
              <a:rPr lang="en-US" sz="5400" dirty="0"/>
              <a:t> </a:t>
            </a:r>
            <a:r>
              <a:rPr lang="en-US" sz="5400" dirty="0" err="1"/>
              <a:t>công</a:t>
            </a:r>
            <a:r>
              <a:rPr lang="en-US" sz="5400" dirty="0"/>
              <a:t> </a:t>
            </a:r>
            <a:r>
              <a:rPr lang="en-US" sz="5400" dirty="0" err="1"/>
              <a:t>công</a:t>
            </a:r>
            <a:r>
              <a:rPr lang="en-US" sz="5400" dirty="0"/>
              <a:t> </a:t>
            </a:r>
            <a:r>
              <a:rPr lang="en-US" sz="5400" dirty="0" err="1"/>
              <a:t>việc</a:t>
            </a:r>
            <a:endParaRPr lang="en-US" sz="5400" dirty="0"/>
          </a:p>
        </p:txBody>
      </p:sp>
      <p:graphicFrame>
        <p:nvGraphicFramePr>
          <p:cNvPr id="4" name="Content Placeholder 3">
            <a:extLst>
              <a:ext uri="{FF2B5EF4-FFF2-40B4-BE49-F238E27FC236}">
                <a16:creationId xmlns:a16="http://schemas.microsoft.com/office/drawing/2014/main" id="{99542E6A-EB39-4D9D-92EF-AA9BDE9D1C4E}"/>
              </a:ext>
            </a:extLst>
          </p:cNvPr>
          <p:cNvGraphicFramePr>
            <a:graphicFrameLocks noGrp="1"/>
          </p:cNvGraphicFramePr>
          <p:nvPr>
            <p:ph idx="1"/>
            <p:extLst>
              <p:ext uri="{D42A27DB-BD31-4B8C-83A1-F6EECF244321}">
                <p14:modId xmlns:p14="http://schemas.microsoft.com/office/powerpoint/2010/main" val="3838580075"/>
              </p:ext>
            </p:extLst>
          </p:nvPr>
        </p:nvGraphicFramePr>
        <p:xfrm>
          <a:off x="1522412" y="1981200"/>
          <a:ext cx="10288588" cy="4648200"/>
        </p:xfrm>
        <a:graphic>
          <a:graphicData uri="http://schemas.openxmlformats.org/drawingml/2006/table">
            <a:tbl>
              <a:tblPr firstRow="1" bandRow="1">
                <a:tableStyleId>{69CF1AB2-1976-4502-BF36-3FF5EA218861}</a:tableStyleId>
              </a:tblPr>
              <a:tblGrid>
                <a:gridCol w="5144294">
                  <a:extLst>
                    <a:ext uri="{9D8B030D-6E8A-4147-A177-3AD203B41FA5}">
                      <a16:colId xmlns:a16="http://schemas.microsoft.com/office/drawing/2014/main" val="1367994949"/>
                    </a:ext>
                  </a:extLst>
                </a:gridCol>
                <a:gridCol w="5144294">
                  <a:extLst>
                    <a:ext uri="{9D8B030D-6E8A-4147-A177-3AD203B41FA5}">
                      <a16:colId xmlns:a16="http://schemas.microsoft.com/office/drawing/2014/main" val="1234015301"/>
                    </a:ext>
                  </a:extLst>
                </a:gridCol>
              </a:tblGrid>
              <a:tr h="929640">
                <a:tc>
                  <a:txBody>
                    <a:bodyPr/>
                    <a:lstStyle/>
                    <a:p>
                      <a:pPr algn="ctr"/>
                      <a:r>
                        <a:rPr lang="en-US" sz="2800" b="1" dirty="0" err="1"/>
                        <a:t>Nguyễn</a:t>
                      </a:r>
                      <a:r>
                        <a:rPr lang="en-US" sz="2800" b="1" dirty="0"/>
                        <a:t> </a:t>
                      </a:r>
                      <a:r>
                        <a:rPr lang="en-US" sz="2800" b="1" dirty="0" err="1"/>
                        <a:t>Chí</a:t>
                      </a:r>
                      <a:r>
                        <a:rPr lang="en-US" sz="2800" b="1" dirty="0"/>
                        <a:t> C</a:t>
                      </a:r>
                      <a:r>
                        <a:rPr lang="vi-VN" sz="2800" b="1" dirty="0"/>
                        <a:t>ư</a:t>
                      </a:r>
                      <a:r>
                        <a:rPr lang="en-US" sz="2800" b="1" dirty="0" err="1"/>
                        <a:t>ờng</a:t>
                      </a:r>
                      <a:endParaRPr lang="en-US" sz="2800" b="1" dirty="0"/>
                    </a:p>
                  </a:txBody>
                  <a:tcPr anchor="ct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2000" b="1" dirty="0" err="1"/>
                        <a:t>Thiết</a:t>
                      </a:r>
                      <a:r>
                        <a:rPr lang="en-US" sz="2000" b="1" dirty="0"/>
                        <a:t> </a:t>
                      </a:r>
                      <a:r>
                        <a:rPr lang="en-US" sz="2000" b="1" dirty="0" err="1"/>
                        <a:t>kế</a:t>
                      </a:r>
                      <a:r>
                        <a:rPr lang="en-US" sz="2000" b="1" dirty="0"/>
                        <a:t> form </a:t>
                      </a:r>
                      <a:r>
                        <a:rPr lang="en-US" sz="2000" b="1" dirty="0" err="1"/>
                        <a:t>quản</a:t>
                      </a:r>
                      <a:r>
                        <a:rPr lang="en-US" sz="2000" b="1" dirty="0"/>
                        <a:t> </a:t>
                      </a:r>
                      <a:r>
                        <a:rPr lang="en-US" sz="2000" b="1" dirty="0" err="1"/>
                        <a:t>lý</a:t>
                      </a:r>
                      <a:r>
                        <a:rPr lang="en-US" sz="2000" b="1" dirty="0"/>
                        <a:t> </a:t>
                      </a:r>
                      <a:r>
                        <a:rPr lang="en-US" sz="2000" b="1" dirty="0" err="1"/>
                        <a:t>nhân</a:t>
                      </a:r>
                      <a:r>
                        <a:rPr lang="en-US" sz="2000" b="1" dirty="0"/>
                        <a:t> </a:t>
                      </a:r>
                      <a:r>
                        <a:rPr lang="en-US" sz="2000" b="1" dirty="0" err="1"/>
                        <a:t>sự</a:t>
                      </a:r>
                      <a:endParaRPr lang="en-US" sz="2000" b="1" dirty="0"/>
                    </a:p>
                    <a:p>
                      <a:endParaRPr lang="en-US" sz="2000" b="1" dirty="0"/>
                    </a:p>
                  </a:txBody>
                  <a:tcPr anchor="ctr"/>
                </a:tc>
                <a:extLst>
                  <a:ext uri="{0D108BD9-81ED-4DB2-BD59-A6C34878D82A}">
                    <a16:rowId xmlns:a16="http://schemas.microsoft.com/office/drawing/2014/main" val="2044219198"/>
                  </a:ext>
                </a:extLst>
              </a:tr>
              <a:tr h="9296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1" dirty="0"/>
                        <a:t>L</a:t>
                      </a:r>
                      <a:r>
                        <a:rPr lang="vi-VN" sz="2800" b="1" dirty="0"/>
                        <a:t>ư</a:t>
                      </a:r>
                      <a:r>
                        <a:rPr lang="en-US" sz="2800" b="1" dirty="0" err="1"/>
                        <a:t>ơng</a:t>
                      </a:r>
                      <a:r>
                        <a:rPr lang="en-US" sz="2800" b="1" dirty="0"/>
                        <a:t> Quang C</a:t>
                      </a:r>
                      <a:r>
                        <a:rPr lang="vi-VN" sz="2800" b="1" dirty="0"/>
                        <a:t>ư</a:t>
                      </a:r>
                      <a:r>
                        <a:rPr lang="en-US" sz="2800" b="1" dirty="0" err="1"/>
                        <a:t>ơng</a:t>
                      </a:r>
                      <a:endParaRPr lang="en-US" sz="2800" b="1" dirty="0"/>
                    </a:p>
                  </a:txBody>
                  <a:tcPr anchor="ctr"/>
                </a:tc>
                <a:tc>
                  <a:txBody>
                    <a:bodyPr/>
                    <a:lstStyle/>
                    <a:p>
                      <a:r>
                        <a:rPr lang="en-US" sz="2000" b="1" dirty="0" err="1"/>
                        <a:t>Thiết</a:t>
                      </a:r>
                      <a:r>
                        <a:rPr lang="en-US" sz="2000" b="1" dirty="0"/>
                        <a:t> </a:t>
                      </a:r>
                      <a:r>
                        <a:rPr lang="en-US" sz="2000" b="1" dirty="0" err="1"/>
                        <a:t>kế</a:t>
                      </a:r>
                      <a:r>
                        <a:rPr lang="en-US" sz="2000" b="1" dirty="0"/>
                        <a:t> form </a:t>
                      </a:r>
                      <a:r>
                        <a:rPr lang="en-US" sz="2000" b="1" dirty="0" err="1"/>
                        <a:t>quản</a:t>
                      </a:r>
                      <a:r>
                        <a:rPr lang="en-US" sz="2000" b="1" dirty="0"/>
                        <a:t> </a:t>
                      </a:r>
                      <a:r>
                        <a:rPr lang="en-US" sz="2000" b="1" dirty="0" err="1"/>
                        <a:t>lý</a:t>
                      </a:r>
                      <a:r>
                        <a:rPr lang="en-US" sz="2000" b="1" dirty="0"/>
                        <a:t> </a:t>
                      </a:r>
                      <a:r>
                        <a:rPr lang="en-US" sz="2000" b="1" dirty="0" err="1"/>
                        <a:t>tiền</a:t>
                      </a:r>
                      <a:r>
                        <a:rPr lang="en-US" sz="2000" b="1" dirty="0"/>
                        <a:t> l</a:t>
                      </a:r>
                      <a:r>
                        <a:rPr lang="vi-VN" sz="2000" b="1" dirty="0"/>
                        <a:t>ư</a:t>
                      </a:r>
                      <a:r>
                        <a:rPr lang="en-US" sz="2000" b="1" dirty="0" err="1"/>
                        <a:t>ơng</a:t>
                      </a:r>
                      <a:endParaRPr lang="en-US" sz="2000" b="1" dirty="0"/>
                    </a:p>
                  </a:txBody>
                  <a:tcPr anchor="ctr"/>
                </a:tc>
                <a:extLst>
                  <a:ext uri="{0D108BD9-81ED-4DB2-BD59-A6C34878D82A}">
                    <a16:rowId xmlns:a16="http://schemas.microsoft.com/office/drawing/2014/main" val="3987991865"/>
                  </a:ext>
                </a:extLst>
              </a:tr>
              <a:tr h="929640">
                <a:tc>
                  <a:txBody>
                    <a:bodyPr/>
                    <a:lstStyle/>
                    <a:p>
                      <a:pPr algn="ctr"/>
                      <a:r>
                        <a:rPr lang="en-US" sz="2800" b="1" dirty="0" err="1"/>
                        <a:t>Nguyễn</a:t>
                      </a:r>
                      <a:r>
                        <a:rPr lang="en-US" sz="2800" b="1" dirty="0"/>
                        <a:t> Quang Linh</a:t>
                      </a:r>
                    </a:p>
                  </a:txBody>
                  <a:tcPr anchor="ctr"/>
                </a:tc>
                <a:tc>
                  <a:txBody>
                    <a:bodyPr/>
                    <a:lstStyle/>
                    <a:p>
                      <a:r>
                        <a:rPr lang="en-US" sz="2000" b="1" dirty="0" err="1"/>
                        <a:t>Thiết</a:t>
                      </a:r>
                      <a:r>
                        <a:rPr lang="en-US" sz="2000" b="1" dirty="0"/>
                        <a:t> </a:t>
                      </a:r>
                      <a:r>
                        <a:rPr lang="en-US" sz="2000" b="1" dirty="0" err="1"/>
                        <a:t>kế</a:t>
                      </a:r>
                      <a:r>
                        <a:rPr lang="en-US" sz="2000" b="1" dirty="0"/>
                        <a:t> form </a:t>
                      </a:r>
                      <a:r>
                        <a:rPr lang="en-US" sz="2000" b="1" dirty="0" err="1"/>
                        <a:t>quản</a:t>
                      </a:r>
                      <a:r>
                        <a:rPr lang="en-US" sz="2000" b="1" dirty="0"/>
                        <a:t> </a:t>
                      </a:r>
                      <a:r>
                        <a:rPr lang="en-US" sz="2000" b="1" dirty="0" err="1"/>
                        <a:t>lý</a:t>
                      </a:r>
                      <a:r>
                        <a:rPr lang="en-US" sz="2000" b="1" dirty="0"/>
                        <a:t> </a:t>
                      </a:r>
                      <a:r>
                        <a:rPr lang="en-US" sz="2000" b="1" dirty="0" err="1"/>
                        <a:t>Bảo</a:t>
                      </a:r>
                      <a:r>
                        <a:rPr lang="en-US" sz="2000" b="1" dirty="0"/>
                        <a:t> </a:t>
                      </a:r>
                      <a:r>
                        <a:rPr lang="en-US" sz="2000" b="1" dirty="0" err="1"/>
                        <a:t>hiểm</a:t>
                      </a:r>
                      <a:endParaRPr lang="en-US" sz="2000" b="1" dirty="0"/>
                    </a:p>
                  </a:txBody>
                  <a:tcPr anchor="ctr"/>
                </a:tc>
                <a:extLst>
                  <a:ext uri="{0D108BD9-81ED-4DB2-BD59-A6C34878D82A}">
                    <a16:rowId xmlns:a16="http://schemas.microsoft.com/office/drawing/2014/main" val="669659646"/>
                  </a:ext>
                </a:extLst>
              </a:tr>
              <a:tr h="929640">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sz="2800" b="1" dirty="0" err="1"/>
                        <a:t>Nguyễn</a:t>
                      </a:r>
                      <a:r>
                        <a:rPr lang="en-US" sz="2800" b="1" dirty="0"/>
                        <a:t> </a:t>
                      </a:r>
                      <a:r>
                        <a:rPr lang="en-US" sz="2800" b="1" dirty="0" err="1"/>
                        <a:t>Tấn</a:t>
                      </a:r>
                      <a:r>
                        <a:rPr lang="en-US" sz="2800" b="1" dirty="0"/>
                        <a:t> </a:t>
                      </a:r>
                      <a:r>
                        <a:rPr lang="en-US" sz="2800" b="1" dirty="0" err="1"/>
                        <a:t>Lợi</a:t>
                      </a:r>
                      <a:endParaRPr lang="en-US" sz="2800" b="1" dirty="0"/>
                    </a:p>
                  </a:txBody>
                  <a:tcPr anchor="ctr"/>
                </a:tc>
                <a:tc>
                  <a:txBody>
                    <a:bodyPr/>
                    <a:lstStyle/>
                    <a:p>
                      <a:r>
                        <a:rPr lang="en-US" sz="2000" b="1" dirty="0" err="1"/>
                        <a:t>Thiết</a:t>
                      </a:r>
                      <a:r>
                        <a:rPr lang="en-US" sz="2000" b="1" dirty="0"/>
                        <a:t> </a:t>
                      </a:r>
                      <a:r>
                        <a:rPr lang="en-US" sz="2000" b="1" dirty="0" err="1"/>
                        <a:t>kế</a:t>
                      </a:r>
                      <a:r>
                        <a:rPr lang="en-US" sz="2000" b="1" dirty="0"/>
                        <a:t> form </a:t>
                      </a:r>
                      <a:r>
                        <a:rPr lang="en-US" sz="2000" b="1" dirty="0" err="1"/>
                        <a:t>quản</a:t>
                      </a:r>
                      <a:r>
                        <a:rPr lang="en-US" sz="2000" b="1" dirty="0"/>
                        <a:t> </a:t>
                      </a:r>
                      <a:r>
                        <a:rPr lang="en-US" sz="2000" b="1" dirty="0" err="1"/>
                        <a:t>lý</a:t>
                      </a:r>
                      <a:r>
                        <a:rPr lang="en-US" sz="2000" b="1" dirty="0"/>
                        <a:t> </a:t>
                      </a:r>
                      <a:r>
                        <a:rPr lang="en-US" sz="2000" b="1" dirty="0" err="1"/>
                        <a:t>chấm</a:t>
                      </a:r>
                      <a:r>
                        <a:rPr lang="en-US" sz="2000" b="1" dirty="0"/>
                        <a:t> </a:t>
                      </a:r>
                      <a:r>
                        <a:rPr lang="en-US" sz="2000" b="1" dirty="0" err="1"/>
                        <a:t>công</a:t>
                      </a:r>
                      <a:r>
                        <a:rPr lang="en-US" sz="2000" b="1" dirty="0"/>
                        <a:t>, </a:t>
                      </a:r>
                      <a:r>
                        <a:rPr lang="en-US" sz="2000" b="1" dirty="0" err="1"/>
                        <a:t>chỉnh</a:t>
                      </a:r>
                      <a:r>
                        <a:rPr lang="en-US" sz="2000" b="1" dirty="0"/>
                        <a:t> sửa </a:t>
                      </a:r>
                      <a:r>
                        <a:rPr lang="en-US" sz="2000" b="1" dirty="0" err="1"/>
                        <a:t>báo</a:t>
                      </a:r>
                      <a:r>
                        <a:rPr lang="en-US" sz="2000" b="1" dirty="0"/>
                        <a:t> </a:t>
                      </a:r>
                      <a:r>
                        <a:rPr lang="en-US" sz="2000" b="1" dirty="0" err="1"/>
                        <a:t>cáo</a:t>
                      </a:r>
                      <a:endParaRPr lang="en-US" sz="2000" b="1" dirty="0"/>
                    </a:p>
                  </a:txBody>
                  <a:tcPr anchor="ctr"/>
                </a:tc>
                <a:extLst>
                  <a:ext uri="{0D108BD9-81ED-4DB2-BD59-A6C34878D82A}">
                    <a16:rowId xmlns:a16="http://schemas.microsoft.com/office/drawing/2014/main" val="1803200365"/>
                  </a:ext>
                </a:extLst>
              </a:tr>
              <a:tr h="929640">
                <a:tc>
                  <a:txBody>
                    <a:bodyPr/>
                    <a:lstStyle/>
                    <a:p>
                      <a:pPr algn="ctr"/>
                      <a:r>
                        <a:rPr lang="en-US" sz="2800" b="1" dirty="0" err="1"/>
                        <a:t>Trần</a:t>
                      </a:r>
                      <a:r>
                        <a:rPr lang="en-US" sz="2800" b="1" dirty="0"/>
                        <a:t> Minh H</a:t>
                      </a:r>
                      <a:r>
                        <a:rPr lang="vi-VN" sz="2800" b="1" dirty="0"/>
                        <a:t>ư</a:t>
                      </a:r>
                      <a:r>
                        <a:rPr lang="en-US" sz="2800" b="1" dirty="0"/>
                        <a:t>ng</a:t>
                      </a:r>
                    </a:p>
                  </a:txBody>
                  <a:tcPr anchor="ctr"/>
                </a:tc>
                <a:tc>
                  <a:txBody>
                    <a:bodyPr/>
                    <a:lstStyle/>
                    <a:p>
                      <a:r>
                        <a:rPr lang="en-US" sz="2000" b="1" dirty="0" err="1"/>
                        <a:t>Phân</a:t>
                      </a:r>
                      <a:r>
                        <a:rPr lang="en-US" sz="2000" b="1" dirty="0"/>
                        <a:t> </a:t>
                      </a:r>
                      <a:r>
                        <a:rPr lang="en-US" sz="2000" b="1" dirty="0" err="1"/>
                        <a:t>tích</a:t>
                      </a:r>
                      <a:r>
                        <a:rPr lang="en-US" sz="2000" b="1" dirty="0"/>
                        <a:t> </a:t>
                      </a:r>
                      <a:r>
                        <a:rPr lang="en-US" sz="2000" b="1" dirty="0" err="1"/>
                        <a:t>Thiết</a:t>
                      </a:r>
                      <a:r>
                        <a:rPr lang="en-US" sz="2000" b="1" dirty="0"/>
                        <a:t> </a:t>
                      </a:r>
                      <a:r>
                        <a:rPr lang="en-US" sz="2000" b="1" dirty="0" err="1"/>
                        <a:t>kế</a:t>
                      </a:r>
                      <a:r>
                        <a:rPr lang="en-US" sz="2000" b="1" dirty="0"/>
                        <a:t> </a:t>
                      </a:r>
                      <a:r>
                        <a:rPr lang="en-US" sz="2000" b="1" dirty="0" err="1"/>
                        <a:t>Hệ</a:t>
                      </a:r>
                      <a:r>
                        <a:rPr lang="en-US" sz="2000" b="1" dirty="0"/>
                        <a:t> </a:t>
                      </a:r>
                      <a:r>
                        <a:rPr lang="en-US" sz="2000" b="1" dirty="0" err="1"/>
                        <a:t>thống</a:t>
                      </a:r>
                      <a:r>
                        <a:rPr lang="en-US" sz="2000" b="1" dirty="0"/>
                        <a:t>, CSDL, </a:t>
                      </a:r>
                      <a:r>
                        <a:rPr lang="en-US" sz="2000" b="1" dirty="0" err="1"/>
                        <a:t>kiểm</a:t>
                      </a:r>
                      <a:r>
                        <a:rPr lang="en-US" sz="2000" b="1" dirty="0"/>
                        <a:t> </a:t>
                      </a:r>
                      <a:r>
                        <a:rPr lang="en-US" sz="2000" b="1" dirty="0" err="1"/>
                        <a:t>thử</a:t>
                      </a:r>
                      <a:r>
                        <a:rPr lang="en-US" sz="2000" b="1" dirty="0"/>
                        <a:t> </a:t>
                      </a:r>
                      <a:r>
                        <a:rPr lang="en-US" sz="2000" b="1" dirty="0" err="1"/>
                        <a:t>ch</a:t>
                      </a:r>
                      <a:r>
                        <a:rPr lang="vi-VN" sz="2000" b="1" dirty="0"/>
                        <a:t>ư</a:t>
                      </a:r>
                      <a:r>
                        <a:rPr lang="en-US" sz="2000" b="1" dirty="0" err="1"/>
                        <a:t>ơng</a:t>
                      </a:r>
                      <a:r>
                        <a:rPr lang="en-US" sz="2000" b="1" dirty="0"/>
                        <a:t> </a:t>
                      </a:r>
                      <a:r>
                        <a:rPr lang="en-US" sz="2000" b="1" dirty="0" err="1"/>
                        <a:t>trình</a:t>
                      </a:r>
                      <a:endParaRPr lang="en-US" sz="2000" b="1" dirty="0"/>
                    </a:p>
                  </a:txBody>
                  <a:tcPr anchor="ctr"/>
                </a:tc>
                <a:extLst>
                  <a:ext uri="{0D108BD9-81ED-4DB2-BD59-A6C34878D82A}">
                    <a16:rowId xmlns:a16="http://schemas.microsoft.com/office/drawing/2014/main" val="3376458214"/>
                  </a:ext>
                </a:extLst>
              </a:tr>
            </a:tbl>
          </a:graphicData>
        </a:graphic>
      </p:graphicFrame>
    </p:spTree>
    <p:extLst>
      <p:ext uri="{BB962C8B-B14F-4D97-AF65-F5344CB8AC3E}">
        <p14:creationId xmlns:p14="http://schemas.microsoft.com/office/powerpoint/2010/main" val="2859517124"/>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_Văn_Bản 3">
            <a:extLst>
              <a:ext uri="{FF2B5EF4-FFF2-40B4-BE49-F238E27FC236}">
                <a16:creationId xmlns:a16="http://schemas.microsoft.com/office/drawing/2014/main" id="{3A43845C-C73F-4A27-AB07-0F234E6B982A}"/>
              </a:ext>
            </a:extLst>
          </p:cNvPr>
          <p:cNvSpPr txBox="1"/>
          <p:nvPr/>
        </p:nvSpPr>
        <p:spPr>
          <a:xfrm>
            <a:off x="3962400" y="144959"/>
            <a:ext cx="53340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sửa </a:t>
            </a:r>
            <a:r>
              <a:rPr lang="en-US" sz="4400" b="1" kern="0" dirty="0" err="1">
                <a:solidFill>
                  <a:srgbClr val="F79646">
                    <a:lumMod val="50000"/>
                  </a:srgbClr>
                </a:solidFill>
                <a:highlight>
                  <a:srgbClr val="FFFF00"/>
                </a:highlight>
                <a:latin typeface="Bahnschrift SemiBold Condensed" panose="020B0502040204020203" pitchFamily="34" charset="0"/>
              </a:rPr>
              <a:t>nhân</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viên</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pic>
        <p:nvPicPr>
          <p:cNvPr id="4" name="Picture 3">
            <a:extLst>
              <a:ext uri="{FF2B5EF4-FFF2-40B4-BE49-F238E27FC236}">
                <a16:creationId xmlns:a16="http://schemas.microsoft.com/office/drawing/2014/main" id="{84E5C701-54C3-48DE-AC3A-109B161B9288}"/>
              </a:ext>
            </a:extLst>
          </p:cNvPr>
          <p:cNvPicPr/>
          <p:nvPr/>
        </p:nvPicPr>
        <p:blipFill>
          <a:blip r:embed="rId3"/>
          <a:stretch>
            <a:fillRect/>
          </a:stretch>
        </p:blipFill>
        <p:spPr>
          <a:xfrm>
            <a:off x="1295400" y="914400"/>
            <a:ext cx="10668000" cy="5943600"/>
          </a:xfrm>
          <a:prstGeom prst="rect">
            <a:avLst/>
          </a:prstGeom>
        </p:spPr>
      </p:pic>
    </p:spTree>
    <p:extLst>
      <p:ext uri="{BB962C8B-B14F-4D97-AF65-F5344CB8AC3E}">
        <p14:creationId xmlns:p14="http://schemas.microsoft.com/office/powerpoint/2010/main" val="3303964932"/>
      </p:ext>
    </p:extLst>
  </p:cSld>
  <p:clrMapOvr>
    <a:masterClrMapping/>
  </p:clrMapOvr>
  <mc:AlternateContent xmlns:mc="http://schemas.openxmlformats.org/markup-compatibility/2006">
    <mc:Choice xmlns:p14="http://schemas.microsoft.com/office/powerpoint/2010/main" Requires="p14">
      <p:transition p14:dur="100">
        <p:cut/>
      </p:transition>
    </mc:Choice>
    <mc:Fallback>
      <p:transition>
        <p:cut/>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_Văn_Bản 3">
            <a:extLst>
              <a:ext uri="{FF2B5EF4-FFF2-40B4-BE49-F238E27FC236}">
                <a16:creationId xmlns:a16="http://schemas.microsoft.com/office/drawing/2014/main" id="{3A43845C-C73F-4A27-AB07-0F234E6B982A}"/>
              </a:ext>
            </a:extLst>
          </p:cNvPr>
          <p:cNvSpPr txBox="1"/>
          <p:nvPr/>
        </p:nvSpPr>
        <p:spPr>
          <a:xfrm>
            <a:off x="3962400" y="144959"/>
            <a:ext cx="53340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xóa</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nhân</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viên</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pic>
        <p:nvPicPr>
          <p:cNvPr id="6" name="Picture 5">
            <a:extLst>
              <a:ext uri="{FF2B5EF4-FFF2-40B4-BE49-F238E27FC236}">
                <a16:creationId xmlns:a16="http://schemas.microsoft.com/office/drawing/2014/main" id="{92FC6A21-FC93-47FE-A4F1-C09BD1527717}"/>
              </a:ext>
            </a:extLst>
          </p:cNvPr>
          <p:cNvPicPr/>
          <p:nvPr/>
        </p:nvPicPr>
        <p:blipFill>
          <a:blip r:embed="rId3"/>
          <a:stretch>
            <a:fillRect/>
          </a:stretch>
        </p:blipFill>
        <p:spPr>
          <a:xfrm>
            <a:off x="1447800" y="914401"/>
            <a:ext cx="10344150" cy="5871212"/>
          </a:xfrm>
          <a:prstGeom prst="rect">
            <a:avLst/>
          </a:prstGeom>
        </p:spPr>
      </p:pic>
    </p:spTree>
    <p:extLst>
      <p:ext uri="{BB962C8B-B14F-4D97-AF65-F5344CB8AC3E}">
        <p14:creationId xmlns:p14="http://schemas.microsoft.com/office/powerpoint/2010/main" val="3872835247"/>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_Văn_Bản 3">
            <a:extLst>
              <a:ext uri="{FF2B5EF4-FFF2-40B4-BE49-F238E27FC236}">
                <a16:creationId xmlns:a16="http://schemas.microsoft.com/office/drawing/2014/main" id="{3A43845C-C73F-4A27-AB07-0F234E6B982A}"/>
              </a:ext>
            </a:extLst>
          </p:cNvPr>
          <p:cNvSpPr txBox="1"/>
          <p:nvPr/>
        </p:nvSpPr>
        <p:spPr>
          <a:xfrm>
            <a:off x="3962400" y="144959"/>
            <a:ext cx="53340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thêm</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phòng</a:t>
            </a:r>
            <a:r>
              <a:rPr lang="en-US" sz="4400" b="1" kern="0" dirty="0">
                <a:solidFill>
                  <a:srgbClr val="F79646">
                    <a:lumMod val="50000"/>
                  </a:srgbClr>
                </a:solidFill>
                <a:highlight>
                  <a:srgbClr val="FFFF00"/>
                </a:highlight>
                <a:latin typeface="Bahnschrift SemiBold Condensed" panose="020B0502040204020203" pitchFamily="34" charset="0"/>
              </a:rPr>
              <a:t> ban</a:t>
            </a:r>
          </a:p>
        </p:txBody>
      </p:sp>
      <p:pic>
        <p:nvPicPr>
          <p:cNvPr id="4" name="Picture 3">
            <a:extLst>
              <a:ext uri="{FF2B5EF4-FFF2-40B4-BE49-F238E27FC236}">
                <a16:creationId xmlns:a16="http://schemas.microsoft.com/office/drawing/2014/main" id="{2A304DB0-3F9B-4EE8-8885-4DC24F16114A}"/>
              </a:ext>
            </a:extLst>
          </p:cNvPr>
          <p:cNvPicPr/>
          <p:nvPr/>
        </p:nvPicPr>
        <p:blipFill>
          <a:blip r:embed="rId3"/>
          <a:stretch>
            <a:fillRect/>
          </a:stretch>
        </p:blipFill>
        <p:spPr>
          <a:xfrm>
            <a:off x="1524000" y="975902"/>
            <a:ext cx="10333673" cy="5853113"/>
          </a:xfrm>
          <a:prstGeom prst="rect">
            <a:avLst/>
          </a:prstGeom>
        </p:spPr>
      </p:pic>
    </p:spTree>
    <p:extLst>
      <p:ext uri="{BB962C8B-B14F-4D97-AF65-F5344CB8AC3E}">
        <p14:creationId xmlns:p14="http://schemas.microsoft.com/office/powerpoint/2010/main" val="1051247074"/>
      </p:ext>
    </p:extLst>
  </p:cSld>
  <p:clrMapOvr>
    <a:masterClrMapping/>
  </p:clrMapOvr>
  <mc:AlternateContent xmlns:mc="http://schemas.openxmlformats.org/markup-compatibility/2006">
    <mc:Choice xmlns:p14="http://schemas.microsoft.com/office/powerpoint/2010/main" Requires="p14">
      <p:transition spd="slow" p14:dur="1500">
        <p:split orient="vert"/>
      </p:transition>
    </mc:Choice>
    <mc:Fallback>
      <p:transition spd="slow">
        <p:split orient="vert"/>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_Văn_Bản 3">
            <a:extLst>
              <a:ext uri="{FF2B5EF4-FFF2-40B4-BE49-F238E27FC236}">
                <a16:creationId xmlns:a16="http://schemas.microsoft.com/office/drawing/2014/main" id="{3A43845C-C73F-4A27-AB07-0F234E6B982A}"/>
              </a:ext>
            </a:extLst>
          </p:cNvPr>
          <p:cNvSpPr txBox="1"/>
          <p:nvPr/>
        </p:nvSpPr>
        <p:spPr>
          <a:xfrm>
            <a:off x="3962400" y="144959"/>
            <a:ext cx="53340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thêm</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vụ</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pic>
        <p:nvPicPr>
          <p:cNvPr id="6" name="Picture 5">
            <a:extLst>
              <a:ext uri="{FF2B5EF4-FFF2-40B4-BE49-F238E27FC236}">
                <a16:creationId xmlns:a16="http://schemas.microsoft.com/office/drawing/2014/main" id="{5F4291E4-3F0E-4FF5-B1A5-774A0171BD6D}"/>
              </a:ext>
            </a:extLst>
          </p:cNvPr>
          <p:cNvPicPr/>
          <p:nvPr/>
        </p:nvPicPr>
        <p:blipFill>
          <a:blip r:embed="rId3"/>
          <a:stretch>
            <a:fillRect/>
          </a:stretch>
        </p:blipFill>
        <p:spPr>
          <a:xfrm>
            <a:off x="1600200" y="914400"/>
            <a:ext cx="9982200" cy="5798641"/>
          </a:xfrm>
          <a:prstGeom prst="rect">
            <a:avLst/>
          </a:prstGeom>
        </p:spPr>
      </p:pic>
    </p:spTree>
    <p:extLst>
      <p:ext uri="{BB962C8B-B14F-4D97-AF65-F5344CB8AC3E}">
        <p14:creationId xmlns:p14="http://schemas.microsoft.com/office/powerpoint/2010/main" val="2088626017"/>
      </p:ext>
    </p:extLst>
  </p:cSld>
  <p:clrMapOvr>
    <a:masterClrMapping/>
  </p:clrMapOvr>
  <p:transition spd="slow">
    <p:cover/>
  </p:transition>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_Văn_Bản 3">
            <a:extLst>
              <a:ext uri="{FF2B5EF4-FFF2-40B4-BE49-F238E27FC236}">
                <a16:creationId xmlns:a16="http://schemas.microsoft.com/office/drawing/2014/main" id="{3A43845C-C73F-4A27-AB07-0F234E6B982A}"/>
              </a:ext>
            </a:extLst>
          </p:cNvPr>
          <p:cNvSpPr txBox="1"/>
          <p:nvPr/>
        </p:nvSpPr>
        <p:spPr>
          <a:xfrm>
            <a:off x="3886200" y="32657"/>
            <a:ext cx="57150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chuyển</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công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tác</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pic>
        <p:nvPicPr>
          <p:cNvPr id="6" name="Picture 5">
            <a:extLst>
              <a:ext uri="{FF2B5EF4-FFF2-40B4-BE49-F238E27FC236}">
                <a16:creationId xmlns:a16="http://schemas.microsoft.com/office/drawing/2014/main" id="{09B076F7-C6FB-4283-AD7C-860953E59A50}"/>
              </a:ext>
            </a:extLst>
          </p:cNvPr>
          <p:cNvPicPr/>
          <p:nvPr/>
        </p:nvPicPr>
        <p:blipFill>
          <a:blip r:embed="rId3"/>
          <a:stretch>
            <a:fillRect/>
          </a:stretch>
        </p:blipFill>
        <p:spPr>
          <a:xfrm>
            <a:off x="1524000" y="802098"/>
            <a:ext cx="10515600" cy="6055902"/>
          </a:xfrm>
          <a:prstGeom prst="rect">
            <a:avLst/>
          </a:prstGeom>
        </p:spPr>
      </p:pic>
    </p:spTree>
    <p:extLst>
      <p:ext uri="{BB962C8B-B14F-4D97-AF65-F5344CB8AC3E}">
        <p14:creationId xmlns:p14="http://schemas.microsoft.com/office/powerpoint/2010/main" val="553747150"/>
      </p:ext>
    </p:extLst>
  </p:cSld>
  <p:clrMapOvr>
    <a:masterClrMapping/>
  </p:clrMapOvr>
  <mc:AlternateContent xmlns:mc="http://schemas.openxmlformats.org/markup-compatibility/2006">
    <mc:Choice xmlns:p14="http://schemas.microsoft.com/office/powerpoint/2010/main" Requires="p14">
      <p:transition spd="slow">
        <p14:flash/>
      </p:transition>
    </mc:Choice>
    <mc:Fallback>
      <p:transition spd="slow">
        <p:fade/>
      </p:transition>
    </mc:Fallback>
  </mc:AlternateContent>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_Văn_Bản 3">
            <a:extLst>
              <a:ext uri="{FF2B5EF4-FFF2-40B4-BE49-F238E27FC236}">
                <a16:creationId xmlns:a16="http://schemas.microsoft.com/office/drawing/2014/main" id="{3A43845C-C73F-4A27-AB07-0F234E6B982A}"/>
              </a:ext>
            </a:extLst>
          </p:cNvPr>
          <p:cNvSpPr txBox="1"/>
          <p:nvPr/>
        </p:nvSpPr>
        <p:spPr>
          <a:xfrm>
            <a:off x="3505200" y="76200"/>
            <a:ext cx="61722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quản</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lý</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chấm</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công</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pic>
        <p:nvPicPr>
          <p:cNvPr id="4" name="Picture 3">
            <a:extLst>
              <a:ext uri="{FF2B5EF4-FFF2-40B4-BE49-F238E27FC236}">
                <a16:creationId xmlns:a16="http://schemas.microsoft.com/office/drawing/2014/main" id="{E6D233B2-4F68-4ADF-8218-6EA111D06B5E}"/>
              </a:ext>
            </a:extLst>
          </p:cNvPr>
          <p:cNvPicPr/>
          <p:nvPr/>
        </p:nvPicPr>
        <p:blipFill>
          <a:blip r:embed="rId3"/>
          <a:stretch>
            <a:fillRect/>
          </a:stretch>
        </p:blipFill>
        <p:spPr>
          <a:xfrm>
            <a:off x="1066800" y="990600"/>
            <a:ext cx="11430000" cy="6934200"/>
          </a:xfrm>
          <a:prstGeom prst="rect">
            <a:avLst/>
          </a:prstGeom>
        </p:spPr>
      </p:pic>
    </p:spTree>
    <p:extLst>
      <p:ext uri="{BB962C8B-B14F-4D97-AF65-F5344CB8AC3E}">
        <p14:creationId xmlns:p14="http://schemas.microsoft.com/office/powerpoint/2010/main" val="1303429606"/>
      </p:ext>
    </p:extLst>
  </p:cSld>
  <p:clrMapOvr>
    <a:masterClrMapping/>
  </p:clrMapOvr>
  <p:transition spd="slow">
    <p:push dir="u"/>
  </p:transition>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2286000" y="2476500"/>
            <a:ext cx="7620000" cy="1905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8000" dirty="0">
                <a:effectLst>
                  <a:outerShdw blurRad="38100" dist="38100" dir="2700000" algn="tl">
                    <a:srgbClr val="000000">
                      <a:alpha val="43137"/>
                    </a:srgbClr>
                  </a:outerShdw>
                </a:effectLst>
              </a:rPr>
              <a:t>S</a:t>
            </a:r>
            <a:r>
              <a:rPr lang="vi-VN" sz="8000" dirty="0">
                <a:effectLst>
                  <a:outerShdw blurRad="38100" dist="38100" dir="2700000" algn="tl">
                    <a:srgbClr val="000000">
                      <a:alpha val="43137"/>
                    </a:srgbClr>
                  </a:outerShdw>
                </a:effectLst>
              </a:rPr>
              <a:t>ơ</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đồ</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hoạt</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động</a:t>
            </a:r>
            <a:endParaRPr lang="en-US" sz="8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16593499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1250">
        <p15:prstTrans prst="airplane"/>
      </p:transition>
    </mc:Choice>
    <mc:Fallback>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_Văn_Bản 3">
            <a:extLst>
              <a:ext uri="{FF2B5EF4-FFF2-40B4-BE49-F238E27FC236}">
                <a16:creationId xmlns:a16="http://schemas.microsoft.com/office/drawing/2014/main" id="{3A43845C-C73F-4A27-AB07-0F234E6B982A}"/>
              </a:ext>
            </a:extLst>
          </p:cNvPr>
          <p:cNvSpPr txBox="1"/>
          <p:nvPr/>
        </p:nvSpPr>
        <p:spPr>
          <a:xfrm>
            <a:off x="3505200" y="76200"/>
            <a:ext cx="61722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đăng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nhập</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pic>
        <p:nvPicPr>
          <p:cNvPr id="6" name="Picture 5">
            <a:extLst>
              <a:ext uri="{FF2B5EF4-FFF2-40B4-BE49-F238E27FC236}">
                <a16:creationId xmlns:a16="http://schemas.microsoft.com/office/drawing/2014/main" id="{06176EAD-8D97-4FED-B865-7476FE8C5C21}"/>
              </a:ext>
            </a:extLst>
          </p:cNvPr>
          <p:cNvPicPr/>
          <p:nvPr/>
        </p:nvPicPr>
        <p:blipFill>
          <a:blip r:embed="rId3">
            <a:extLst>
              <a:ext uri="{28A0092B-C50C-407E-A947-70E740481C1C}">
                <a14:useLocalDpi xmlns:a14="http://schemas.microsoft.com/office/drawing/2010/main" val="0"/>
              </a:ext>
            </a:extLst>
          </a:blip>
          <a:stretch>
            <a:fillRect/>
          </a:stretch>
        </p:blipFill>
        <p:spPr>
          <a:xfrm>
            <a:off x="2743200" y="845641"/>
            <a:ext cx="7291388" cy="6012359"/>
          </a:xfrm>
          <a:prstGeom prst="rect">
            <a:avLst/>
          </a:prstGeom>
        </p:spPr>
      </p:pic>
    </p:spTree>
    <p:extLst>
      <p:ext uri="{BB962C8B-B14F-4D97-AF65-F5344CB8AC3E}">
        <p14:creationId xmlns:p14="http://schemas.microsoft.com/office/powerpoint/2010/main" val="12963784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Hộp_Văn_Bản 3">
            <a:extLst>
              <a:ext uri="{FF2B5EF4-FFF2-40B4-BE49-F238E27FC236}">
                <a16:creationId xmlns:a16="http://schemas.microsoft.com/office/drawing/2014/main" id="{3A43845C-C73F-4A27-AB07-0F234E6B982A}"/>
              </a:ext>
            </a:extLst>
          </p:cNvPr>
          <p:cNvSpPr txBox="1"/>
          <p:nvPr/>
        </p:nvSpPr>
        <p:spPr>
          <a:xfrm>
            <a:off x="3505200" y="76200"/>
            <a:ext cx="6172200" cy="769441"/>
          </a:xfrm>
          <a:prstGeom prst="rect">
            <a:avLst/>
          </a:prstGeom>
          <a:noFill/>
        </p:spPr>
        <p:txBody>
          <a:bodyPr wrap="square">
            <a:spAutoFit/>
          </a:bodyPr>
          <a:lstStyle/>
          <a:p>
            <a:pPr algn="ctr">
              <a:defRPr/>
            </a:pPr>
            <a:r>
              <a:rPr lang="en-US" sz="4400" b="1" kern="0" dirty="0" err="1">
                <a:solidFill>
                  <a:srgbClr val="F79646">
                    <a:lumMod val="50000"/>
                  </a:srgbClr>
                </a:solidFill>
                <a:highlight>
                  <a:srgbClr val="FFFF00"/>
                </a:highlight>
                <a:latin typeface="Bahnschrift SemiBold Condensed" panose="020B0502040204020203" pitchFamily="34" charset="0"/>
              </a:rPr>
              <a:t>Chức</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năng</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thêm</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nhân</a:t>
            </a:r>
            <a:r>
              <a:rPr lang="en-US" sz="4400" b="1" kern="0" dirty="0">
                <a:solidFill>
                  <a:srgbClr val="F79646">
                    <a:lumMod val="50000"/>
                  </a:srgbClr>
                </a:solidFill>
                <a:highlight>
                  <a:srgbClr val="FFFF00"/>
                </a:highlight>
                <a:latin typeface="Bahnschrift SemiBold Condensed" panose="020B0502040204020203" pitchFamily="34" charset="0"/>
              </a:rPr>
              <a:t> </a:t>
            </a:r>
            <a:r>
              <a:rPr lang="en-US" sz="4400" b="1" kern="0" dirty="0" err="1">
                <a:solidFill>
                  <a:srgbClr val="F79646">
                    <a:lumMod val="50000"/>
                  </a:srgbClr>
                </a:solidFill>
                <a:highlight>
                  <a:srgbClr val="FFFF00"/>
                </a:highlight>
                <a:latin typeface="Bahnschrift SemiBold Condensed" panose="020B0502040204020203" pitchFamily="34" charset="0"/>
              </a:rPr>
              <a:t>viên</a:t>
            </a:r>
            <a:endParaRPr lang="en-US" sz="4400" b="1" kern="0" dirty="0">
              <a:solidFill>
                <a:srgbClr val="F79646">
                  <a:lumMod val="50000"/>
                </a:srgbClr>
              </a:solidFill>
              <a:highlight>
                <a:srgbClr val="FFFF00"/>
              </a:highlight>
              <a:latin typeface="Bahnschrift SemiBold Condensed" panose="020B0502040204020203" pitchFamily="34" charset="0"/>
            </a:endParaRPr>
          </a:p>
        </p:txBody>
      </p:sp>
      <p:pic>
        <p:nvPicPr>
          <p:cNvPr id="4" name="Picture 3">
            <a:extLst>
              <a:ext uri="{FF2B5EF4-FFF2-40B4-BE49-F238E27FC236}">
                <a16:creationId xmlns:a16="http://schemas.microsoft.com/office/drawing/2014/main" id="{439C3152-48C8-42F7-A534-610BE2E766D7}"/>
              </a:ext>
            </a:extLst>
          </p:cNvPr>
          <p:cNvPicPr/>
          <p:nvPr/>
        </p:nvPicPr>
        <p:blipFill>
          <a:blip r:embed="rId3"/>
          <a:stretch>
            <a:fillRect/>
          </a:stretch>
        </p:blipFill>
        <p:spPr>
          <a:xfrm>
            <a:off x="1600200" y="1047750"/>
            <a:ext cx="10439400" cy="5810250"/>
          </a:xfrm>
          <a:prstGeom prst="rect">
            <a:avLst/>
          </a:prstGeom>
        </p:spPr>
      </p:pic>
    </p:spTree>
    <p:extLst>
      <p:ext uri="{BB962C8B-B14F-4D97-AF65-F5344CB8AC3E}">
        <p14:creationId xmlns:p14="http://schemas.microsoft.com/office/powerpoint/2010/main" val="2648867427"/>
      </p:ext>
    </p:extLst>
  </p:cSld>
  <p:clrMapOvr>
    <a:masterClrMapping/>
  </p:clrMapOvr>
  <mc:AlternateContent xmlns:mc="http://schemas.openxmlformats.org/markup-compatibility/2006">
    <mc:Choice xmlns:p14="http://schemas.microsoft.com/office/powerpoint/2010/main" Requires="p14">
      <p:transition spd="slow" p14:dur="3400">
        <p14:reveal/>
      </p:transition>
    </mc:Choice>
    <mc:Fallback>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7E8CC2E-01BA-4344-974C-D653CDB02B46}"/>
              </a:ext>
            </a:extLst>
          </p:cNvPr>
          <p:cNvPicPr/>
          <p:nvPr/>
        </p:nvPicPr>
        <p:blipFill rotWithShape="1">
          <a:blip r:embed="rId2">
            <a:extLst>
              <a:ext uri="{28A0092B-C50C-407E-A947-70E740481C1C}">
                <a14:useLocalDpi xmlns:a14="http://schemas.microsoft.com/office/drawing/2010/main" val="0"/>
              </a:ext>
            </a:extLst>
          </a:blip>
          <a:srcRect l="6767" r="15037" b="35714"/>
          <a:stretch/>
        </p:blipFill>
        <p:spPr>
          <a:xfrm>
            <a:off x="2286000" y="-685800"/>
            <a:ext cx="7924800" cy="4114800"/>
          </a:xfrm>
          <a:prstGeom prst="rect">
            <a:avLst/>
          </a:prstGeom>
        </p:spPr>
      </p:pic>
      <p:sp>
        <p:nvSpPr>
          <p:cNvPr id="4" name="Title 1">
            <a:extLst>
              <a:ext uri="{FF2B5EF4-FFF2-40B4-BE49-F238E27FC236}">
                <a16:creationId xmlns:a16="http://schemas.microsoft.com/office/drawing/2014/main" id="{828BE1B6-21F5-4FFE-9A56-BE33E775FDA0}"/>
              </a:ext>
            </a:extLst>
          </p:cNvPr>
          <p:cNvSpPr txBox="1">
            <a:spLocks/>
          </p:cNvSpPr>
          <p:nvPr/>
        </p:nvSpPr>
        <p:spPr>
          <a:xfrm>
            <a:off x="2286000" y="2743200"/>
            <a:ext cx="7620000" cy="1905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8000" dirty="0">
                <a:effectLst>
                  <a:outerShdw blurRad="38100" dist="38100" dir="2700000" algn="tl">
                    <a:srgbClr val="000000">
                      <a:alpha val="43137"/>
                    </a:srgbClr>
                  </a:outerShdw>
                </a:effectLst>
              </a:rPr>
              <a:t>S</a:t>
            </a:r>
            <a:r>
              <a:rPr lang="vi-VN" sz="8000" dirty="0">
                <a:effectLst>
                  <a:outerShdw blurRad="38100" dist="38100" dir="2700000" algn="tl">
                    <a:srgbClr val="000000">
                      <a:alpha val="43137"/>
                    </a:srgbClr>
                  </a:outerShdw>
                </a:effectLst>
              </a:rPr>
              <a:t>ơ</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đồ</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triển</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khai</a:t>
            </a:r>
            <a:endParaRPr lang="en-US" sz="8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2857858255"/>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2514600" y="2133600"/>
            <a:ext cx="7010400" cy="1905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6600" dirty="0" err="1">
                <a:effectLst>
                  <a:outerShdw blurRad="38100" dist="38100" dir="2700000" algn="tl">
                    <a:srgbClr val="000000">
                      <a:alpha val="43137"/>
                    </a:srgbClr>
                  </a:outerShdw>
                </a:effectLst>
              </a:rPr>
              <a:t>Một</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số</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kiến</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thức</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nền</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tảng</a:t>
            </a:r>
            <a:endParaRPr lang="en-US" sz="66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521939878"/>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fallOver"/>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600200" y="2895600"/>
            <a:ext cx="8305800" cy="1905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11500" dirty="0" err="1">
                <a:effectLst>
                  <a:outerShdw blurRad="38100" dist="38100" dir="2700000" algn="tl">
                    <a:srgbClr val="000000">
                      <a:alpha val="43137"/>
                    </a:srgbClr>
                  </a:outerShdw>
                </a:effectLst>
              </a:rPr>
              <a:t>Mô</a:t>
            </a:r>
            <a:r>
              <a:rPr lang="en-US" sz="11500" dirty="0">
                <a:effectLst>
                  <a:outerShdw blurRad="38100" dist="38100" dir="2700000" algn="tl">
                    <a:srgbClr val="000000">
                      <a:alpha val="43137"/>
                    </a:srgbClr>
                  </a:outerShdw>
                </a:effectLst>
              </a:rPr>
              <a:t> </a:t>
            </a:r>
            <a:r>
              <a:rPr lang="en-US" sz="11500" dirty="0" err="1">
                <a:effectLst>
                  <a:outerShdw blurRad="38100" dist="38100" dir="2700000" algn="tl">
                    <a:srgbClr val="000000">
                      <a:alpha val="43137"/>
                    </a:srgbClr>
                  </a:outerShdw>
                </a:effectLst>
              </a:rPr>
              <a:t>hình</a:t>
            </a:r>
            <a:r>
              <a:rPr lang="en-US" sz="11500" dirty="0">
                <a:effectLst>
                  <a:outerShdw blurRad="38100" dist="38100" dir="2700000" algn="tl">
                    <a:srgbClr val="000000">
                      <a:alpha val="43137"/>
                    </a:srgbClr>
                  </a:outerShdw>
                </a:effectLst>
              </a:rPr>
              <a:t> </a:t>
            </a:r>
          </a:p>
          <a:p>
            <a:pPr algn="ctr"/>
            <a:r>
              <a:rPr lang="en-US" sz="11500" dirty="0">
                <a:effectLst>
                  <a:outerShdw blurRad="38100" dist="38100" dir="2700000" algn="tl">
                    <a:srgbClr val="000000">
                      <a:alpha val="43137"/>
                    </a:srgbClr>
                  </a:outerShdw>
                </a:effectLst>
              </a:rPr>
              <a:t>c</a:t>
            </a:r>
            <a:r>
              <a:rPr lang="vi-VN" sz="11500" dirty="0">
                <a:effectLst>
                  <a:outerShdw blurRad="38100" dist="38100" dir="2700000" algn="tl">
                    <a:srgbClr val="000000">
                      <a:alpha val="43137"/>
                    </a:srgbClr>
                  </a:outerShdw>
                </a:effectLst>
              </a:rPr>
              <a:t>ơ</a:t>
            </a:r>
            <a:r>
              <a:rPr lang="en-US" sz="11500" dirty="0">
                <a:effectLst>
                  <a:outerShdw blurRad="38100" dist="38100" dir="2700000" algn="tl">
                    <a:srgbClr val="000000">
                      <a:alpha val="43137"/>
                    </a:srgbClr>
                  </a:outerShdw>
                </a:effectLst>
              </a:rPr>
              <a:t> </a:t>
            </a:r>
            <a:r>
              <a:rPr lang="en-US" sz="11500" dirty="0" err="1">
                <a:effectLst>
                  <a:outerShdw blurRad="38100" dist="38100" dir="2700000" algn="tl">
                    <a:srgbClr val="000000">
                      <a:alpha val="43137"/>
                    </a:srgbClr>
                  </a:outerShdw>
                </a:effectLst>
              </a:rPr>
              <a:t>sở</a:t>
            </a:r>
            <a:r>
              <a:rPr lang="en-US" sz="11500" dirty="0">
                <a:effectLst>
                  <a:outerShdw blurRad="38100" dist="38100" dir="2700000" algn="tl">
                    <a:srgbClr val="000000">
                      <a:alpha val="43137"/>
                    </a:srgbClr>
                  </a:outerShdw>
                </a:effectLst>
              </a:rPr>
              <a:t> </a:t>
            </a:r>
            <a:r>
              <a:rPr lang="en-US" sz="11500" dirty="0" err="1">
                <a:effectLst>
                  <a:outerShdw blurRad="38100" dist="38100" dir="2700000" algn="tl">
                    <a:srgbClr val="000000">
                      <a:alpha val="43137"/>
                    </a:srgbClr>
                  </a:outerShdw>
                </a:effectLst>
              </a:rPr>
              <a:t>dữ</a:t>
            </a:r>
            <a:r>
              <a:rPr lang="en-US" sz="11500" dirty="0">
                <a:effectLst>
                  <a:outerShdw blurRad="38100" dist="38100" dir="2700000" algn="tl">
                    <a:srgbClr val="000000">
                      <a:alpha val="43137"/>
                    </a:srgbClr>
                  </a:outerShdw>
                </a:effectLst>
              </a:rPr>
              <a:t> </a:t>
            </a:r>
            <a:r>
              <a:rPr lang="en-US" sz="11500" dirty="0" err="1">
                <a:effectLst>
                  <a:outerShdw blurRad="38100" dist="38100" dir="2700000" algn="tl">
                    <a:srgbClr val="000000">
                      <a:alpha val="43137"/>
                    </a:srgbClr>
                  </a:outerShdw>
                </a:effectLst>
              </a:rPr>
              <a:t>liệu</a:t>
            </a:r>
            <a:endParaRPr lang="en-US" sz="115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39958578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wind"/>
      </p:transition>
    </mc:Choice>
    <mc:Fallback>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descr="https://scontent.fsgn5-2.fna.fbcdn.net/v/t1.15752-9/45632392_516945415440214_7765818161324097536_n.png?_nc_cat=105&amp;_nc_ht=scontent.fsgn5-2.fna&amp;oh=d200ba8db959c0fcdebc4cb5ff6756d6&amp;oe=5C7A32F9">
            <a:extLst>
              <a:ext uri="{FF2B5EF4-FFF2-40B4-BE49-F238E27FC236}">
                <a16:creationId xmlns:a16="http://schemas.microsoft.com/office/drawing/2014/main" id="{8C272AE9-2169-4403-986C-82E2BC8E8C08}"/>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43000" y="-76200"/>
            <a:ext cx="10815637" cy="690233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7548379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250">
        <p15:prstTrans prst="peelOff" invX="1"/>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2286000" y="2590800"/>
            <a:ext cx="7620000" cy="1905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11500" dirty="0">
                <a:effectLst>
                  <a:outerShdw blurRad="38100" dist="38100" dir="2700000" algn="tl">
                    <a:srgbClr val="000000">
                      <a:alpha val="43137"/>
                    </a:srgbClr>
                  </a:outerShdw>
                </a:effectLst>
              </a:rPr>
              <a:t>S</a:t>
            </a:r>
            <a:r>
              <a:rPr lang="vi-VN" sz="11500" dirty="0">
                <a:effectLst>
                  <a:outerShdw blurRad="38100" dist="38100" dir="2700000" algn="tl">
                    <a:srgbClr val="000000">
                      <a:alpha val="43137"/>
                    </a:srgbClr>
                  </a:outerShdw>
                </a:effectLst>
              </a:rPr>
              <a:t>ơ</a:t>
            </a:r>
            <a:r>
              <a:rPr lang="en-US" sz="11500" dirty="0">
                <a:effectLst>
                  <a:outerShdw blurRad="38100" dist="38100" dir="2700000" algn="tl">
                    <a:srgbClr val="000000">
                      <a:alpha val="43137"/>
                    </a:srgbClr>
                  </a:outerShdw>
                </a:effectLst>
              </a:rPr>
              <a:t> </a:t>
            </a:r>
            <a:r>
              <a:rPr lang="en-US" sz="11500" dirty="0" err="1">
                <a:effectLst>
                  <a:outerShdw blurRad="38100" dist="38100" dir="2700000" algn="tl">
                    <a:srgbClr val="000000">
                      <a:alpha val="43137"/>
                    </a:srgbClr>
                  </a:outerShdw>
                </a:effectLst>
              </a:rPr>
              <a:t>đồ</a:t>
            </a:r>
            <a:r>
              <a:rPr lang="en-US" sz="11500" dirty="0">
                <a:effectLst>
                  <a:outerShdw blurRad="38100" dist="38100" dir="2700000" algn="tl">
                    <a:srgbClr val="000000">
                      <a:alpha val="43137"/>
                    </a:srgbClr>
                  </a:outerShdw>
                </a:effectLst>
              </a:rPr>
              <a:t> </a:t>
            </a:r>
            <a:r>
              <a:rPr lang="en-US" sz="11500" dirty="0" err="1">
                <a:effectLst>
                  <a:outerShdw blurRad="38100" dist="38100" dir="2700000" algn="tl">
                    <a:srgbClr val="000000">
                      <a:alpha val="43137"/>
                    </a:srgbClr>
                  </a:outerShdw>
                </a:effectLst>
              </a:rPr>
              <a:t>lớp</a:t>
            </a:r>
            <a:endParaRPr lang="en-US" sz="115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592550121"/>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descr="C:\Users\lqcuo\AppData\Local\Temp\SNAGHTML31051109.PNG">
            <a:extLst>
              <a:ext uri="{FF2B5EF4-FFF2-40B4-BE49-F238E27FC236}">
                <a16:creationId xmlns:a16="http://schemas.microsoft.com/office/drawing/2014/main" id="{534E75D2-47A8-4DFC-B227-8B3DE56424C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30068" b="15556"/>
          <a:stretch/>
        </p:blipFill>
        <p:spPr bwMode="auto">
          <a:xfrm>
            <a:off x="1447800" y="0"/>
            <a:ext cx="99822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391970419"/>
      </p:ext>
    </p:extLst>
  </p:cSld>
  <p:clrMapOvr>
    <a:masterClrMapping/>
  </p:clrMapOvr>
  <mc:AlternateContent xmlns:mc="http://schemas.openxmlformats.org/markup-compatibility/2006">
    <mc:Choice xmlns:p14="http://schemas.microsoft.com/office/powerpoint/2010/main" Requires="p14">
      <p:transition spd="slow" p14:dur="1600">
        <p:blinds dir="vert"/>
      </p:transition>
    </mc:Choice>
    <mc:Fallback>
      <p:transition spd="slow">
        <p:blinds dir="vert"/>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1066800" y="2743200"/>
            <a:ext cx="10058400" cy="19050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8000" dirty="0" err="1">
                <a:effectLst>
                  <a:outerShdw blurRad="38100" dist="38100" dir="2700000" algn="tl">
                    <a:srgbClr val="000000">
                      <a:alpha val="43137"/>
                    </a:srgbClr>
                  </a:outerShdw>
                </a:effectLst>
              </a:rPr>
              <a:t>Tổng</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quan</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chức</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năng</a:t>
            </a:r>
            <a:r>
              <a:rPr lang="en-US" sz="8000" dirty="0">
                <a:effectLst>
                  <a:outerShdw blurRad="38100" dist="38100" dir="2700000" algn="tl">
                    <a:srgbClr val="000000">
                      <a:alpha val="43137"/>
                    </a:srgbClr>
                  </a:outerShdw>
                </a:effectLst>
              </a:rPr>
              <a:t> </a:t>
            </a:r>
          </a:p>
          <a:p>
            <a:pPr algn="ctr"/>
            <a:r>
              <a:rPr lang="en-US" sz="8000" dirty="0" err="1">
                <a:effectLst>
                  <a:outerShdw blurRad="38100" dist="38100" dir="2700000" algn="tl">
                    <a:srgbClr val="000000">
                      <a:alpha val="43137"/>
                    </a:srgbClr>
                  </a:outerShdw>
                </a:effectLst>
              </a:rPr>
              <a:t>và</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định</a:t>
            </a:r>
            <a:r>
              <a:rPr lang="en-US" sz="8000" dirty="0">
                <a:effectLst>
                  <a:outerShdw blurRad="38100" dist="38100" dir="2700000" algn="tl">
                    <a:srgbClr val="000000">
                      <a:alpha val="43137"/>
                    </a:srgbClr>
                  </a:outerShdw>
                </a:effectLst>
              </a:rPr>
              <a:t> h</a:t>
            </a:r>
            <a:r>
              <a:rPr lang="vi-VN" sz="8000" dirty="0">
                <a:effectLst>
                  <a:outerShdw blurRad="38100" dist="38100" dir="2700000" algn="tl">
                    <a:srgbClr val="000000">
                      <a:alpha val="43137"/>
                    </a:srgbClr>
                  </a:outerShdw>
                </a:effectLst>
              </a:rPr>
              <a:t>ư</a:t>
            </a:r>
            <a:r>
              <a:rPr lang="en-US" sz="8000" dirty="0" err="1">
                <a:effectLst>
                  <a:outerShdw blurRad="38100" dist="38100" dir="2700000" algn="tl">
                    <a:srgbClr val="000000">
                      <a:alpha val="43137"/>
                    </a:srgbClr>
                  </a:outerShdw>
                </a:effectLst>
              </a:rPr>
              <a:t>ớng</a:t>
            </a:r>
            <a:r>
              <a:rPr lang="en-US" sz="8000" dirty="0">
                <a:effectLst>
                  <a:outerShdw blurRad="38100" dist="38100" dir="2700000" algn="tl">
                    <a:srgbClr val="000000">
                      <a:alpha val="43137"/>
                    </a:srgbClr>
                  </a:outerShdw>
                </a:effectLst>
              </a:rPr>
              <a:t> </a:t>
            </a:r>
          </a:p>
          <a:p>
            <a:pPr algn="ctr"/>
            <a:r>
              <a:rPr lang="en-US" sz="8000" dirty="0" err="1">
                <a:effectLst>
                  <a:outerShdw blurRad="38100" dist="38100" dir="2700000" algn="tl">
                    <a:srgbClr val="000000">
                      <a:alpha val="43137"/>
                    </a:srgbClr>
                  </a:outerShdw>
                </a:effectLst>
              </a:rPr>
              <a:t>phát</a:t>
            </a:r>
            <a:r>
              <a:rPr lang="en-US" sz="8000" dirty="0">
                <a:effectLst>
                  <a:outerShdw blurRad="38100" dist="38100" dir="2700000" algn="tl">
                    <a:srgbClr val="000000">
                      <a:alpha val="43137"/>
                    </a:srgbClr>
                  </a:outerShdw>
                </a:effectLst>
              </a:rPr>
              <a:t> </a:t>
            </a:r>
            <a:r>
              <a:rPr lang="en-US" sz="8000" dirty="0" err="1">
                <a:effectLst>
                  <a:outerShdw blurRad="38100" dist="38100" dir="2700000" algn="tl">
                    <a:srgbClr val="000000">
                      <a:alpha val="43137"/>
                    </a:srgbClr>
                  </a:outerShdw>
                </a:effectLst>
              </a:rPr>
              <a:t>triển</a:t>
            </a:r>
            <a:endParaRPr lang="en-US" sz="80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1142114413"/>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prestige"/>
      </p:transition>
    </mc:Choice>
    <mc:Fallback>
      <p:transition spd="slow">
        <p:fade/>
      </p:transition>
    </mc:Fallback>
  </mc:AlternateContent>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F0F4D186-EA2B-4EF8-8BFF-EC018C711614}"/>
              </a:ext>
            </a:extLst>
          </p:cNvPr>
          <p:cNvSpPr/>
          <p:nvPr/>
        </p:nvSpPr>
        <p:spPr>
          <a:xfrm>
            <a:off x="12496800" y="-467886"/>
            <a:ext cx="6096000" cy="7232749"/>
          </a:xfrm>
          <a:prstGeom prst="rect">
            <a:avLst/>
          </a:prstGeom>
        </p:spPr>
        <p:txBody>
          <a:bodyPr>
            <a:spAutoFit/>
          </a:bodyPr>
          <a:lstStyle/>
          <a:p>
            <a:pPr marL="228600" marR="0" algn="just">
              <a:spcBef>
                <a:spcPts val="600"/>
              </a:spcBef>
              <a:spcAft>
                <a:spcPts val="600"/>
              </a:spcAft>
            </a:pPr>
            <a:endParaRPr lang="en-US" sz="1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spcBef>
                <a:spcPts val="600"/>
              </a:spcBef>
              <a:spcAft>
                <a:spcPts val="600"/>
              </a:spcAft>
              <a:buFont typeface="+mj-lt"/>
              <a:buAutoNum type="romanUcPeriod"/>
            </a:pPr>
            <a:r>
              <a:rPr lang="nl-NL" b="1" dirty="0">
                <a:latin typeface="Times New Roman" panose="02020603050405020304" pitchFamily="18" charset="0"/>
                <a:ea typeface="Calibri" panose="020F0502020204030204" pitchFamily="34" charset="0"/>
              </a:rPr>
              <a:t>Hướng phát triển đề tài</a:t>
            </a:r>
            <a:endParaRPr lang="en-US" dirty="0">
              <a:latin typeface="Times New Roman" panose="02020603050405020304" pitchFamily="18" charset="0"/>
              <a:ea typeface="Calibri" panose="020F0502020204030204" pitchFamily="34" charset="0"/>
            </a:endParaRPr>
          </a:p>
          <a:p>
            <a:pPr marL="342900" marR="0" lvl="0" indent="-342900" algn="just">
              <a:spcBef>
                <a:spcPts val="600"/>
              </a:spcBef>
              <a:spcAft>
                <a:spcPts val="600"/>
              </a:spcAft>
              <a:buFont typeface="Calibri" panose="020F0502020204030204" pitchFamily="34" charset="0"/>
              <a:buChar char="-"/>
            </a:pPr>
            <a:r>
              <a:rPr lang="nl-NL" dirty="0">
                <a:latin typeface="Times New Roman" panose="02020603050405020304" pitchFamily="18" charset="0"/>
                <a:ea typeface="Calibri" panose="020F0502020204030204" pitchFamily="34" charset="0"/>
              </a:rPr>
              <a:t>Thiết kế lại giao diện cho thật sự thân thiện, dễ dàng tương tác cho mọi đối tượng.</a:t>
            </a:r>
            <a:endParaRPr lang="en-US" dirty="0">
              <a:latin typeface="Times New Roman" panose="02020603050405020304" pitchFamily="18" charset="0"/>
              <a:ea typeface="Calibri" panose="020F0502020204030204" pitchFamily="34" charset="0"/>
            </a:endParaRPr>
          </a:p>
          <a:p>
            <a:pPr marL="342900" marR="0" lvl="0" indent="-342900" algn="just">
              <a:spcBef>
                <a:spcPts val="600"/>
              </a:spcBef>
              <a:spcAft>
                <a:spcPts val="600"/>
              </a:spcAft>
              <a:buFont typeface="Calibri" panose="020F0502020204030204" pitchFamily="34" charset="0"/>
              <a:buChar char="-"/>
            </a:pPr>
            <a:r>
              <a:rPr lang="nl-NL" dirty="0">
                <a:latin typeface="Times New Roman" panose="02020603050405020304" pitchFamily="18" charset="0"/>
                <a:ea typeface="Calibri" panose="020F0502020204030204" pitchFamily="34" charset="0"/>
              </a:rPr>
              <a:t>Bổ sung thêm nhiều chức năng lớn cho hệ thống, tăng độ bảo mật cho hệ thống.</a:t>
            </a:r>
            <a:endParaRPr lang="en-US" dirty="0">
              <a:latin typeface="Times New Roman" panose="02020603050405020304" pitchFamily="18" charset="0"/>
              <a:ea typeface="Calibri" panose="020F0502020204030204" pitchFamily="34" charset="0"/>
            </a:endParaRPr>
          </a:p>
          <a:p>
            <a:pPr marL="342900" marR="0" lvl="0" indent="-342900" algn="just">
              <a:spcBef>
                <a:spcPts val="600"/>
              </a:spcBef>
              <a:spcAft>
                <a:spcPts val="600"/>
              </a:spcAft>
              <a:buFont typeface="Calibri" panose="020F0502020204030204" pitchFamily="34" charset="0"/>
              <a:buChar char="-"/>
            </a:pPr>
            <a:r>
              <a:rPr lang="nl-NL" dirty="0">
                <a:latin typeface="Times New Roman" panose="02020603050405020304" pitchFamily="18" charset="0"/>
                <a:ea typeface="Calibri" panose="020F0502020204030204" pitchFamily="34" charset="0"/>
              </a:rPr>
              <a:t>Sử dụng máy chấm công (vân tay, nhận diện khuôn mặt, quét mống mắt,...), thẻ từ,... để chấm công một cách nhanh chóng, tiện lợi.</a:t>
            </a:r>
            <a:endParaRPr lang="en-US" dirty="0">
              <a:latin typeface="Times New Roman" panose="02020603050405020304" pitchFamily="18" charset="0"/>
              <a:ea typeface="Calibri" panose="020F0502020204030204" pitchFamily="34" charset="0"/>
            </a:endParaRPr>
          </a:p>
          <a:p>
            <a:pPr marL="342900" marR="0" lvl="0" indent="-342900" algn="just">
              <a:spcBef>
                <a:spcPts val="600"/>
              </a:spcBef>
              <a:spcAft>
                <a:spcPts val="600"/>
              </a:spcAft>
              <a:buFont typeface="Calibri" panose="020F0502020204030204" pitchFamily="34" charset="0"/>
              <a:buChar char="-"/>
            </a:pPr>
            <a:r>
              <a:rPr lang="nl-NL" dirty="0">
                <a:latin typeface="Times New Roman" panose="02020603050405020304" pitchFamily="18" charset="0"/>
                <a:ea typeface="Calibri" panose="020F0502020204030204" pitchFamily="34" charset="0"/>
              </a:rPr>
              <a:t>Sử dụng Cơ sở dữ liệu theo thời gian thực của Firebase, kết nối trực tiếp đến internet để có thể sử dụng phần mềm ở bất kỳ đâu.</a:t>
            </a:r>
            <a:endParaRPr lang="en-US" dirty="0">
              <a:latin typeface="Times New Roman" panose="02020603050405020304" pitchFamily="18" charset="0"/>
              <a:ea typeface="Calibri" panose="020F0502020204030204" pitchFamily="34" charset="0"/>
            </a:endParaRPr>
          </a:p>
          <a:p>
            <a:pPr marL="342900" marR="0" lvl="0" indent="-342900" algn="just">
              <a:spcBef>
                <a:spcPts val="600"/>
              </a:spcBef>
              <a:spcAft>
                <a:spcPts val="600"/>
              </a:spcAft>
              <a:buFont typeface="Calibri" panose="020F0502020204030204" pitchFamily="34" charset="0"/>
              <a:buChar char="-"/>
            </a:pPr>
            <a:r>
              <a:rPr lang="nl-NL" dirty="0">
                <a:latin typeface="Times New Roman" panose="02020603050405020304" pitchFamily="18" charset="0"/>
                <a:ea typeface="Calibri" panose="020F0502020204030204" pitchFamily="34" charset="0"/>
              </a:rPr>
              <a:t>Thiết kế tạo ứng dụng sử dụng trên nền tảng Web Application.</a:t>
            </a:r>
            <a:endParaRPr lang="en-US" dirty="0">
              <a:latin typeface="Times New Roman" panose="02020603050405020304" pitchFamily="18" charset="0"/>
              <a:ea typeface="Calibri" panose="020F0502020204030204" pitchFamily="34" charset="0"/>
            </a:endParaRPr>
          </a:p>
          <a:p>
            <a:pPr marL="342900" marR="0" lvl="0" indent="-342900" algn="just">
              <a:spcBef>
                <a:spcPts val="600"/>
              </a:spcBef>
              <a:spcAft>
                <a:spcPts val="600"/>
              </a:spcAft>
              <a:buFont typeface="Calibri" panose="020F0502020204030204" pitchFamily="34" charset="0"/>
              <a:buChar char="-"/>
            </a:pPr>
            <a:r>
              <a:rPr lang="nl-NL" dirty="0">
                <a:latin typeface="Times New Roman" panose="02020603050405020304" pitchFamily="18" charset="0"/>
                <a:ea typeface="Calibri" panose="020F0502020204030204" pitchFamily="34" charset="0"/>
              </a:rPr>
              <a:t>Triển khai Web Application trên Microsoft Azure.</a:t>
            </a:r>
            <a:endParaRPr lang="en-US" dirty="0">
              <a:latin typeface="Times New Roman" panose="02020603050405020304" pitchFamily="18" charset="0"/>
              <a:ea typeface="Calibri" panose="020F0502020204030204" pitchFamily="34" charset="0"/>
            </a:endParaRPr>
          </a:p>
          <a:p>
            <a:pPr marL="342900" marR="0" lvl="0" indent="-342900" algn="just">
              <a:spcBef>
                <a:spcPts val="600"/>
              </a:spcBef>
              <a:spcAft>
                <a:spcPts val="600"/>
              </a:spcAft>
              <a:buFont typeface="Calibri" panose="020F0502020204030204" pitchFamily="34" charset="0"/>
              <a:buChar char="-"/>
            </a:pPr>
            <a:r>
              <a:rPr lang="nl-NL" dirty="0">
                <a:latin typeface="Times New Roman" panose="02020603050405020304" pitchFamily="18" charset="0"/>
                <a:ea typeface="Calibri" panose="020F0502020204030204" pitchFamily="34" charset="0"/>
              </a:rPr>
              <a:t>Triển khai miễn phí ứng dụng cho một số doanh nghiệp có quy mô nhỏ, đồng thời tiếp thu ý kiến, đánh giá về ứng dụng.</a:t>
            </a:r>
            <a:br>
              <a:rPr lang="nl-NL" b="1" dirty="0">
                <a:latin typeface="Times New Roman" panose="02020603050405020304" pitchFamily="18" charset="0"/>
                <a:ea typeface="Calibri" panose="020F0502020204030204" pitchFamily="34" charset="0"/>
              </a:rPr>
            </a:br>
            <a:endParaRPr lang="en-US" dirty="0">
              <a:latin typeface="Times New Roman" panose="02020603050405020304" pitchFamily="18" charset="0"/>
              <a:ea typeface="Calibri" panose="020F0502020204030204" pitchFamily="34" charset="0"/>
            </a:endParaRPr>
          </a:p>
          <a:p>
            <a:pPr>
              <a:spcBef>
                <a:spcPts val="600"/>
              </a:spcBef>
              <a:spcAft>
                <a:spcPts val="600"/>
              </a:spcAft>
            </a:pPr>
            <a:br>
              <a:rPr lang="nl-NL" b="1" dirty="0">
                <a:latin typeface="Times New Roman" panose="02020603050405020304" pitchFamily="18" charset="0"/>
                <a:ea typeface="Calibri" panose="020F0502020204030204" pitchFamily="34" charset="0"/>
              </a:rPr>
            </a:br>
            <a:endParaRPr lang="en-US" dirty="0"/>
          </a:p>
        </p:txBody>
      </p:sp>
      <p:pic>
        <p:nvPicPr>
          <p:cNvPr id="7" name="Picture 6">
            <a:extLst>
              <a:ext uri="{FF2B5EF4-FFF2-40B4-BE49-F238E27FC236}">
                <a16:creationId xmlns:a16="http://schemas.microsoft.com/office/drawing/2014/main" id="{B39245F4-7B48-4370-9959-9CC134F108D4}"/>
              </a:ext>
            </a:extLst>
          </p:cNvPr>
          <p:cNvPicPr>
            <a:picLocks noChangeAspect="1"/>
          </p:cNvPicPr>
          <p:nvPr/>
        </p:nvPicPr>
        <p:blipFill>
          <a:blip r:embed="rId2"/>
          <a:stretch>
            <a:fillRect/>
          </a:stretch>
        </p:blipFill>
        <p:spPr>
          <a:xfrm>
            <a:off x="1295400" y="1600200"/>
            <a:ext cx="11353800" cy="457200"/>
          </a:xfrm>
          <a:prstGeom prst="rect">
            <a:avLst/>
          </a:prstGeom>
        </p:spPr>
      </p:pic>
      <p:sp>
        <p:nvSpPr>
          <p:cNvPr id="8" name="Rectangle 7">
            <a:extLst>
              <a:ext uri="{FF2B5EF4-FFF2-40B4-BE49-F238E27FC236}">
                <a16:creationId xmlns:a16="http://schemas.microsoft.com/office/drawing/2014/main" id="{ED963D82-5224-43A3-93D9-00A7FB89E89C}"/>
              </a:ext>
            </a:extLst>
          </p:cNvPr>
          <p:cNvSpPr/>
          <p:nvPr/>
        </p:nvSpPr>
        <p:spPr>
          <a:xfrm>
            <a:off x="1181100" y="397401"/>
            <a:ext cx="10744200" cy="6063198"/>
          </a:xfrm>
          <a:prstGeom prst="rect">
            <a:avLst/>
          </a:prstGeom>
        </p:spPr>
        <p:txBody>
          <a:bodyPr wrap="square">
            <a:spAutoFit/>
          </a:bodyPr>
          <a:lstStyle/>
          <a:p>
            <a:pPr marR="0" lvl="0" algn="just">
              <a:spcBef>
                <a:spcPts val="600"/>
              </a:spcBef>
              <a:spcAft>
                <a:spcPts val="600"/>
              </a:spcAft>
            </a:pPr>
            <a:r>
              <a:rPr lang="en-US" sz="2400" b="1" dirty="0" err="1">
                <a:latin typeface="Times New Roman" panose="02020603050405020304" pitchFamily="18" charset="0"/>
                <a:ea typeface="Calibri" panose="020F0502020204030204" pitchFamily="34" charset="0"/>
              </a:rPr>
              <a:t>Tổng</a:t>
            </a:r>
            <a:r>
              <a:rPr lang="en-US" sz="2400" b="1" dirty="0">
                <a:latin typeface="Times New Roman" panose="02020603050405020304" pitchFamily="18" charset="0"/>
                <a:ea typeface="Calibri" panose="020F0502020204030204" pitchFamily="34" charset="0"/>
              </a:rPr>
              <a:t> </a:t>
            </a:r>
            <a:r>
              <a:rPr lang="en-US" sz="2400" b="1" dirty="0" err="1">
                <a:latin typeface="Times New Roman" panose="02020603050405020304" pitchFamily="18" charset="0"/>
                <a:ea typeface="Calibri" panose="020F0502020204030204" pitchFamily="34" charset="0"/>
              </a:rPr>
              <a:t>quan</a:t>
            </a:r>
            <a:r>
              <a:rPr lang="en-US" sz="2400" b="1" dirty="0">
                <a:latin typeface="Times New Roman" panose="02020603050405020304" pitchFamily="18" charset="0"/>
                <a:ea typeface="Calibri" panose="020F0502020204030204" pitchFamily="34" charset="0"/>
              </a:rPr>
              <a:t> </a:t>
            </a:r>
            <a:r>
              <a:rPr lang="en-US" sz="2400" b="1" dirty="0" err="1">
                <a:latin typeface="Times New Roman" panose="02020603050405020304" pitchFamily="18" charset="0"/>
                <a:ea typeface="Calibri" panose="020F0502020204030204" pitchFamily="34" charset="0"/>
              </a:rPr>
              <a:t>chức</a:t>
            </a:r>
            <a:r>
              <a:rPr lang="en-US" sz="2400" b="1" dirty="0">
                <a:latin typeface="Times New Roman" panose="02020603050405020304" pitchFamily="18" charset="0"/>
                <a:ea typeface="Calibri" panose="020F0502020204030204" pitchFamily="34" charset="0"/>
              </a:rPr>
              <a:t> </a:t>
            </a:r>
            <a:r>
              <a:rPr lang="en-US" sz="2400" b="1" dirty="0" err="1">
                <a:latin typeface="Times New Roman" panose="02020603050405020304" pitchFamily="18" charset="0"/>
                <a:ea typeface="Calibri" panose="020F0502020204030204" pitchFamily="34" charset="0"/>
              </a:rPr>
              <a:t>năng</a:t>
            </a:r>
            <a:endParaRPr lang="en-US" sz="2400" dirty="0">
              <a:latin typeface="Times New Roman" panose="02020603050405020304" pitchFamily="18" charset="0"/>
              <a:ea typeface="Calibri" panose="020F0502020204030204" pitchFamily="34"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 Phần mềm có giao diện đơn giản, thân thiện, dễ dàng tương tác và sử dụng. Cơ sở dữ liệu SQL tăng độ bảo mật cho phần mềm.</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 Có chức năng đăng nhập, thêm, sửa, xoá và báo cáo thống kê.</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 Form Quản trị nhân sự:</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 Form Quản lý tiền lương:</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 Form Quản lý chấm công:</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 Form Quản lý bảo hiểm:</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Bên cạnh các kết quả đạt được, đề tài còn một số điểm hạn chế:</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 Chức năng còn đơn giản, đề tài ở quy mô nhỏ.</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 Còn thiếu nhiều chức năng: thống kê theo quý, năm,...</a:t>
            </a:r>
            <a:endParaRPr lang="en-US" dirty="0">
              <a:latin typeface="Calibri" panose="020F0502020204030204" pitchFamily="34" charset="0"/>
              <a:ea typeface="Calibri" panose="020F0502020204030204" pitchFamily="34" charset="0"/>
              <a:cs typeface="Times New Roman" panose="02020603050405020304" pitchFamily="18" charset="0"/>
            </a:endParaRPr>
          </a:p>
          <a:p>
            <a:pPr marL="228600" marR="0" algn="just">
              <a:spcBef>
                <a:spcPts val="600"/>
              </a:spcBef>
              <a:spcAft>
                <a:spcPts val="600"/>
              </a:spcAft>
            </a:pPr>
            <a:r>
              <a:rPr lang="nl-NL" sz="2400" dirty="0">
                <a:latin typeface="Times New Roman" panose="02020603050405020304" pitchFamily="18" charset="0"/>
                <a:ea typeface="Calibri" panose="020F0502020204030204" pitchFamily="34" charset="0"/>
                <a:cs typeface="Times New Roman" panose="02020603050405020304" pitchFamily="18" charset="0"/>
              </a:rPr>
              <a:t>- Khả năng lưu trữ dữ liệu còn hạn chế.</a:t>
            </a:r>
            <a:endParaRPr lang="en-US" sz="2400" dirty="0"/>
          </a:p>
        </p:txBody>
      </p:sp>
    </p:spTree>
    <p:extLst>
      <p:ext uri="{BB962C8B-B14F-4D97-AF65-F5344CB8AC3E}">
        <p14:creationId xmlns:p14="http://schemas.microsoft.com/office/powerpoint/2010/main" val="1813520342"/>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a:extLst>
              <a:ext uri="{FF2B5EF4-FFF2-40B4-BE49-F238E27FC236}">
                <a16:creationId xmlns:a16="http://schemas.microsoft.com/office/drawing/2014/main" id="{B39245F4-7B48-4370-9959-9CC134F108D4}"/>
              </a:ext>
            </a:extLst>
          </p:cNvPr>
          <p:cNvPicPr>
            <a:picLocks noChangeAspect="1"/>
          </p:cNvPicPr>
          <p:nvPr/>
        </p:nvPicPr>
        <p:blipFill>
          <a:blip r:embed="rId2"/>
          <a:stretch>
            <a:fillRect/>
          </a:stretch>
        </p:blipFill>
        <p:spPr>
          <a:xfrm>
            <a:off x="1295400" y="1600200"/>
            <a:ext cx="11353800" cy="457200"/>
          </a:xfrm>
          <a:prstGeom prst="rect">
            <a:avLst/>
          </a:prstGeom>
        </p:spPr>
      </p:pic>
      <p:sp>
        <p:nvSpPr>
          <p:cNvPr id="5" name="Rectangle 4">
            <a:extLst>
              <a:ext uri="{FF2B5EF4-FFF2-40B4-BE49-F238E27FC236}">
                <a16:creationId xmlns:a16="http://schemas.microsoft.com/office/drawing/2014/main" id="{AEA25F7E-0701-4765-96A6-E5413FDC90CD}"/>
              </a:ext>
            </a:extLst>
          </p:cNvPr>
          <p:cNvSpPr/>
          <p:nvPr/>
        </p:nvSpPr>
        <p:spPr>
          <a:xfrm>
            <a:off x="1237343" y="149852"/>
            <a:ext cx="10744200" cy="8217634"/>
          </a:xfrm>
          <a:prstGeom prst="rect">
            <a:avLst/>
          </a:prstGeom>
        </p:spPr>
        <p:txBody>
          <a:bodyPr wrap="square">
            <a:spAutoFit/>
          </a:bodyPr>
          <a:lstStyle/>
          <a:p>
            <a:pPr marR="0" lvl="0">
              <a:spcBef>
                <a:spcPts val="600"/>
              </a:spcBef>
              <a:spcAft>
                <a:spcPts val="600"/>
              </a:spcAft>
            </a:pPr>
            <a:r>
              <a:rPr lang="nl-NL" sz="2800" b="1" dirty="0">
                <a:latin typeface="Times New Roman" panose="02020603050405020304" pitchFamily="18" charset="0"/>
                <a:ea typeface="Calibri" panose="020F0502020204030204" pitchFamily="34" charset="0"/>
              </a:rPr>
              <a:t>Hướng phát triển sản phẩm</a:t>
            </a:r>
            <a:endParaRPr lang="en-US" sz="2800" dirty="0">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Calibri" panose="020F0502020204030204" pitchFamily="34" charset="0"/>
              <a:buChar char="-"/>
            </a:pPr>
            <a:r>
              <a:rPr lang="nl-NL" sz="2800" dirty="0">
                <a:latin typeface="Times New Roman" panose="02020603050405020304" pitchFamily="18" charset="0"/>
                <a:ea typeface="Calibri" panose="020F0502020204030204" pitchFamily="34" charset="0"/>
              </a:rPr>
              <a:t>Thiết kế lại giao diện cho thật sự thân thiện, dễ dàng tương tác cho mọi đối tượng.</a:t>
            </a:r>
            <a:endParaRPr lang="en-US" sz="2800" dirty="0">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Calibri" panose="020F0502020204030204" pitchFamily="34" charset="0"/>
              <a:buChar char="-"/>
            </a:pPr>
            <a:r>
              <a:rPr lang="nl-NL" sz="2800" dirty="0">
                <a:latin typeface="Times New Roman" panose="02020603050405020304" pitchFamily="18" charset="0"/>
                <a:ea typeface="Calibri" panose="020F0502020204030204" pitchFamily="34" charset="0"/>
              </a:rPr>
              <a:t>Bổ sung thêm nhiều chức năng lớn cho hệ thống, tăng độ bảo mật cho hệ thống.</a:t>
            </a:r>
            <a:endParaRPr lang="en-US" sz="2800" dirty="0">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Calibri" panose="020F0502020204030204" pitchFamily="34" charset="0"/>
              <a:buChar char="-"/>
            </a:pPr>
            <a:r>
              <a:rPr lang="nl-NL" sz="2800" dirty="0">
                <a:latin typeface="Times New Roman" panose="02020603050405020304" pitchFamily="18" charset="0"/>
                <a:ea typeface="Calibri" panose="020F0502020204030204" pitchFamily="34" charset="0"/>
              </a:rPr>
              <a:t>Sử dụng máy chấm công (vân tay, nhận diện khuôn mặt, quét mống mắt,...), thẻ từ,... để chấm công một cách nhanh chóng, tiện lợi.</a:t>
            </a:r>
            <a:endParaRPr lang="en-US" sz="2800" dirty="0">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Calibri" panose="020F0502020204030204" pitchFamily="34" charset="0"/>
              <a:buChar char="-"/>
            </a:pPr>
            <a:r>
              <a:rPr lang="nl-NL" sz="2800" dirty="0">
                <a:latin typeface="Times New Roman" panose="02020603050405020304" pitchFamily="18" charset="0"/>
                <a:ea typeface="Calibri" panose="020F0502020204030204" pitchFamily="34" charset="0"/>
              </a:rPr>
              <a:t>Sử dụng Cơ sở dữ liệu theo thời gian thực của Firebase, kết nối trực tiếp đến internet để có thể sử dụng phần mềm ở bất kỳ đâu.</a:t>
            </a:r>
            <a:endParaRPr lang="en-US" sz="2800" dirty="0">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Calibri" panose="020F0502020204030204" pitchFamily="34" charset="0"/>
              <a:buChar char="-"/>
            </a:pPr>
            <a:r>
              <a:rPr lang="nl-NL" sz="2800" dirty="0">
                <a:latin typeface="Times New Roman" panose="02020603050405020304" pitchFamily="18" charset="0"/>
                <a:ea typeface="Calibri" panose="020F0502020204030204" pitchFamily="34" charset="0"/>
              </a:rPr>
              <a:t>Thiết kế tạo ứng dụng sử dụng trên nền tảng Web Application.</a:t>
            </a:r>
            <a:endParaRPr lang="en-US" sz="2800" dirty="0">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Calibri" panose="020F0502020204030204" pitchFamily="34" charset="0"/>
              <a:buChar char="-"/>
            </a:pPr>
            <a:r>
              <a:rPr lang="nl-NL" sz="2800" dirty="0">
                <a:latin typeface="Times New Roman" panose="02020603050405020304" pitchFamily="18" charset="0"/>
                <a:ea typeface="Calibri" panose="020F0502020204030204" pitchFamily="34" charset="0"/>
              </a:rPr>
              <a:t>Triển khai Web Application trên Microsoft Azure.</a:t>
            </a:r>
            <a:endParaRPr lang="en-US" sz="2800" dirty="0">
              <a:latin typeface="Times New Roman" panose="02020603050405020304" pitchFamily="18" charset="0"/>
              <a:ea typeface="Calibri" panose="020F0502020204030204" pitchFamily="34" charset="0"/>
            </a:endParaRPr>
          </a:p>
          <a:p>
            <a:pPr marL="342900" marR="0" lvl="0" indent="-342900">
              <a:spcBef>
                <a:spcPts val="600"/>
              </a:spcBef>
              <a:spcAft>
                <a:spcPts val="600"/>
              </a:spcAft>
              <a:buFont typeface="Calibri" panose="020F0502020204030204" pitchFamily="34" charset="0"/>
              <a:buChar char="-"/>
            </a:pPr>
            <a:r>
              <a:rPr lang="nl-NL" sz="2800" dirty="0">
                <a:latin typeface="Times New Roman" panose="02020603050405020304" pitchFamily="18" charset="0"/>
                <a:ea typeface="Calibri" panose="020F0502020204030204" pitchFamily="34" charset="0"/>
              </a:rPr>
              <a:t>Triển khai miễn phí ứng dụng cho một số doanh nghiệp có quy mô nhỏ, đồng thời tiếp thu ý kiến, đánh giá về ứng dụng.</a:t>
            </a:r>
            <a:br>
              <a:rPr lang="nl-NL" sz="2800" b="1" dirty="0">
                <a:latin typeface="Times New Roman" panose="02020603050405020304" pitchFamily="18" charset="0"/>
                <a:ea typeface="Calibri" panose="020F0502020204030204" pitchFamily="34" charset="0"/>
              </a:rPr>
            </a:br>
            <a:endParaRPr lang="en-US" sz="2800" dirty="0">
              <a:latin typeface="Times New Roman" panose="02020603050405020304" pitchFamily="18" charset="0"/>
              <a:ea typeface="Calibri" panose="020F0502020204030204" pitchFamily="34" charset="0"/>
            </a:endParaRPr>
          </a:p>
          <a:p>
            <a:pPr>
              <a:spcBef>
                <a:spcPts val="600"/>
              </a:spcBef>
              <a:spcAft>
                <a:spcPts val="600"/>
              </a:spcAft>
            </a:pPr>
            <a:br>
              <a:rPr lang="nl-NL" sz="2800" b="1" dirty="0">
                <a:latin typeface="Times New Roman" panose="02020603050405020304" pitchFamily="18" charset="0"/>
                <a:ea typeface="Calibri" panose="020F0502020204030204" pitchFamily="34" charset="0"/>
              </a:rPr>
            </a:br>
            <a:endParaRPr lang="en-US" sz="2800" dirty="0"/>
          </a:p>
        </p:txBody>
      </p:sp>
    </p:spTree>
    <p:extLst>
      <p:ext uri="{BB962C8B-B14F-4D97-AF65-F5344CB8AC3E}">
        <p14:creationId xmlns:p14="http://schemas.microsoft.com/office/powerpoint/2010/main" val="2965851025"/>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1700">
        <p15:prstTrans prst="curtains"/>
      </p:transition>
    </mc:Choice>
    <mc:Fallback xmlns="">
      <p:transition spd="slow">
        <p:fade/>
      </p:transition>
    </mc:Fallback>
  </mc:AlternateContent>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ình chữ nhật 1"/>
          <p:cNvSpPr/>
          <p:nvPr/>
        </p:nvSpPr>
        <p:spPr>
          <a:xfrm>
            <a:off x="2286000" y="533400"/>
            <a:ext cx="5181600" cy="3785652"/>
          </a:xfrm>
          <a:prstGeom prst="rect">
            <a:avLst/>
          </a:prstGeom>
        </p:spPr>
        <p:txBody>
          <a:bodyPr wrap="square" anchor="ctr">
            <a:spAutoFit/>
          </a:bodyPr>
          <a:lstStyle/>
          <a:p>
            <a:pPr algn="ctr" eaLnBrk="1" hangingPunct="1">
              <a:defRPr/>
            </a:pPr>
            <a:r>
              <a:rPr lang="en-US" sz="6000" b="1" dirty="0">
                <a:gradFill flip="none" rotWithShape="1">
                  <a:gsLst>
                    <a:gs pos="20000">
                      <a:schemeClr val="accent1">
                        <a:shade val="30000"/>
                        <a:satMod val="115000"/>
                        <a:lumMod val="95000"/>
                      </a:schemeClr>
                    </a:gs>
                    <a:gs pos="50000">
                      <a:schemeClr val="accent1">
                        <a:shade val="67500"/>
                        <a:satMod val="115000"/>
                      </a:schemeClr>
                    </a:gs>
                    <a:gs pos="69000">
                      <a:schemeClr val="accent1">
                        <a:shade val="100000"/>
                        <a:satMod val="115000"/>
                      </a:schemeClr>
                    </a:gs>
                  </a:gsLst>
                  <a:lin ang="16200000" scaled="1"/>
                  <a:tileRect/>
                </a:gradFill>
                <a:effectLst>
                  <a:outerShdw blurRad="50800" dist="38100" dir="18900000" algn="bl" rotWithShape="0">
                    <a:prstClr val="black">
                      <a:alpha val="40000"/>
                    </a:prstClr>
                  </a:outerShdw>
                </a:effectLst>
              </a:rPr>
              <a:t>THANK </a:t>
            </a:r>
          </a:p>
          <a:p>
            <a:pPr algn="ctr" eaLnBrk="1" hangingPunct="1">
              <a:defRPr/>
            </a:pPr>
            <a:r>
              <a:rPr lang="en-US" sz="6000" b="1" dirty="0">
                <a:gradFill flip="none" rotWithShape="1">
                  <a:gsLst>
                    <a:gs pos="20000">
                      <a:schemeClr val="accent1">
                        <a:shade val="30000"/>
                        <a:satMod val="115000"/>
                        <a:lumMod val="95000"/>
                      </a:schemeClr>
                    </a:gs>
                    <a:gs pos="50000">
                      <a:schemeClr val="accent1">
                        <a:shade val="67500"/>
                        <a:satMod val="115000"/>
                      </a:schemeClr>
                    </a:gs>
                    <a:gs pos="69000">
                      <a:schemeClr val="accent1">
                        <a:shade val="100000"/>
                        <a:satMod val="115000"/>
                      </a:schemeClr>
                    </a:gs>
                  </a:gsLst>
                  <a:lin ang="16200000" scaled="1"/>
                  <a:tileRect/>
                </a:gradFill>
                <a:effectLst>
                  <a:outerShdw blurRad="50800" dist="38100" dir="18900000" algn="bl" rotWithShape="0">
                    <a:prstClr val="black">
                      <a:alpha val="40000"/>
                    </a:prstClr>
                  </a:outerShdw>
                </a:effectLst>
              </a:rPr>
              <a:t>FOR </a:t>
            </a:r>
          </a:p>
          <a:p>
            <a:pPr algn="ctr" eaLnBrk="1" hangingPunct="1">
              <a:defRPr/>
            </a:pPr>
            <a:r>
              <a:rPr lang="en-US" sz="6000" b="1" dirty="0">
                <a:gradFill flip="none" rotWithShape="1">
                  <a:gsLst>
                    <a:gs pos="20000">
                      <a:schemeClr val="accent1">
                        <a:shade val="30000"/>
                        <a:satMod val="115000"/>
                        <a:lumMod val="95000"/>
                      </a:schemeClr>
                    </a:gs>
                    <a:gs pos="50000">
                      <a:schemeClr val="accent1">
                        <a:shade val="67500"/>
                        <a:satMod val="115000"/>
                      </a:schemeClr>
                    </a:gs>
                    <a:gs pos="69000">
                      <a:schemeClr val="accent1">
                        <a:shade val="100000"/>
                        <a:satMod val="115000"/>
                      </a:schemeClr>
                    </a:gs>
                  </a:gsLst>
                  <a:lin ang="16200000" scaled="1"/>
                  <a:tileRect/>
                </a:gradFill>
                <a:effectLst>
                  <a:outerShdw blurRad="50800" dist="38100" dir="18900000" algn="bl" rotWithShape="0">
                    <a:prstClr val="black">
                      <a:alpha val="40000"/>
                    </a:prstClr>
                  </a:outerShdw>
                </a:effectLst>
              </a:rPr>
              <a:t>YOUR LISTENING!!! </a:t>
            </a:r>
          </a:p>
        </p:txBody>
      </p:sp>
      <p:sp>
        <p:nvSpPr>
          <p:cNvPr id="3" name="Heart 2"/>
          <p:cNvSpPr/>
          <p:nvPr/>
        </p:nvSpPr>
        <p:spPr>
          <a:xfrm>
            <a:off x="4000500" y="5105400"/>
            <a:ext cx="1752600" cy="1447800"/>
          </a:xfrm>
          <a:prstGeom prst="heart">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54047955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250">
        <p15:prstTrans prst="airplane"/>
      </p:transition>
    </mc:Choice>
    <mc:Fallback xmlns="">
      <p:transition spd="slow">
        <p:fade/>
      </p:transition>
    </mc:Fallback>
  </mc:AlternateContent>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ình chữ nhật 1"/>
          <p:cNvSpPr/>
          <p:nvPr/>
        </p:nvSpPr>
        <p:spPr>
          <a:xfrm>
            <a:off x="762000" y="2321004"/>
            <a:ext cx="7315200" cy="2215991"/>
          </a:xfrm>
          <a:prstGeom prst="rect">
            <a:avLst/>
          </a:prstGeom>
        </p:spPr>
        <p:txBody>
          <a:bodyPr wrap="square" anchor="ctr">
            <a:spAutoFit/>
          </a:bodyPr>
          <a:lstStyle/>
          <a:p>
            <a:pPr algn="ctr" eaLnBrk="1" hangingPunct="1">
              <a:defRPr/>
            </a:pPr>
            <a:r>
              <a:rPr lang="en-US" sz="13800" b="1" dirty="0">
                <a:gradFill flip="none" rotWithShape="1">
                  <a:gsLst>
                    <a:gs pos="20000">
                      <a:schemeClr val="accent1">
                        <a:shade val="30000"/>
                        <a:satMod val="115000"/>
                        <a:lumMod val="95000"/>
                      </a:schemeClr>
                    </a:gs>
                    <a:gs pos="50000">
                      <a:schemeClr val="accent1">
                        <a:shade val="67500"/>
                        <a:satMod val="115000"/>
                      </a:schemeClr>
                    </a:gs>
                    <a:gs pos="69000">
                      <a:schemeClr val="accent1">
                        <a:shade val="100000"/>
                        <a:satMod val="115000"/>
                      </a:schemeClr>
                    </a:gs>
                  </a:gsLst>
                  <a:lin ang="16200000" scaled="1"/>
                  <a:tileRect/>
                </a:gradFill>
                <a:effectLst>
                  <a:outerShdw blurRad="50800" dist="38100" dir="18900000" algn="bl" rotWithShape="0">
                    <a:prstClr val="black">
                      <a:alpha val="40000"/>
                    </a:prstClr>
                  </a:outerShdw>
                </a:effectLst>
              </a:rPr>
              <a:t>DEMO…</a:t>
            </a:r>
          </a:p>
        </p:txBody>
      </p:sp>
    </p:spTree>
    <p:extLst>
      <p:ext uri="{BB962C8B-B14F-4D97-AF65-F5344CB8AC3E}">
        <p14:creationId xmlns:p14="http://schemas.microsoft.com/office/powerpoint/2010/main" val="392237722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250">
        <p15:prstTrans prst="airplane"/>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F3321AF4-C2EC-4A7D-99AA-2D222FD38FA0}"/>
              </a:ext>
            </a:extLst>
          </p:cNvPr>
          <p:cNvPicPr>
            <a:picLocks noChangeAspect="1"/>
          </p:cNvPicPr>
          <p:nvPr/>
        </p:nvPicPr>
        <p:blipFill>
          <a:blip r:embed="rId2"/>
          <a:stretch>
            <a:fillRect/>
          </a:stretch>
        </p:blipFill>
        <p:spPr>
          <a:xfrm>
            <a:off x="1676400" y="1485900"/>
            <a:ext cx="11353800" cy="457200"/>
          </a:xfrm>
          <a:prstGeom prst="rect">
            <a:avLst/>
          </a:prstGeom>
        </p:spPr>
      </p:pic>
      <p:sp>
        <p:nvSpPr>
          <p:cNvPr id="8" name="Title 1">
            <a:extLst>
              <a:ext uri="{FF2B5EF4-FFF2-40B4-BE49-F238E27FC236}">
                <a16:creationId xmlns:a16="http://schemas.microsoft.com/office/drawing/2014/main" id="{9D122EDD-5B18-4537-B261-574B013ACD6D}"/>
              </a:ext>
            </a:extLst>
          </p:cNvPr>
          <p:cNvSpPr>
            <a:spLocks noGrp="1"/>
          </p:cNvSpPr>
          <p:nvPr>
            <p:ph type="title"/>
          </p:nvPr>
        </p:nvSpPr>
        <p:spPr>
          <a:xfrm>
            <a:off x="1447800" y="18143"/>
            <a:ext cx="9832360" cy="1219200"/>
          </a:xfrm>
        </p:spPr>
        <p:txBody>
          <a:bodyPr/>
          <a:lstStyle/>
          <a:p>
            <a:r>
              <a:rPr lang="nl-NL" b="1" dirty="0"/>
              <a:t>Vai trò của quản trị nhân sự</a:t>
            </a:r>
            <a:endParaRPr lang="en-US" dirty="0"/>
          </a:p>
        </p:txBody>
      </p:sp>
      <p:sp>
        <p:nvSpPr>
          <p:cNvPr id="9" name="Rectangle 8">
            <a:extLst>
              <a:ext uri="{FF2B5EF4-FFF2-40B4-BE49-F238E27FC236}">
                <a16:creationId xmlns:a16="http://schemas.microsoft.com/office/drawing/2014/main" id="{D68E9FC9-E2E1-4261-BA6B-A168B54DF06F}"/>
              </a:ext>
            </a:extLst>
          </p:cNvPr>
          <p:cNvSpPr/>
          <p:nvPr/>
        </p:nvSpPr>
        <p:spPr>
          <a:xfrm>
            <a:off x="1447800" y="1465943"/>
            <a:ext cx="10211991" cy="4893647"/>
          </a:xfrm>
          <a:prstGeom prst="rect">
            <a:avLst/>
          </a:prstGeom>
        </p:spPr>
        <p:txBody>
          <a:bodyPr wrap="square">
            <a:spAutoFit/>
          </a:bodyPr>
          <a:lstStyle/>
          <a:p>
            <a:pPr algn="just"/>
            <a:r>
              <a:rPr lang="en-US" sz="2400" dirty="0"/>
              <a:t>* </a:t>
            </a:r>
            <a:r>
              <a:rPr lang="vi-VN" sz="2400" dirty="0"/>
              <a:t>Khái niệm về quản trị nhân sự</a:t>
            </a:r>
          </a:p>
          <a:p>
            <a:pPr algn="just"/>
            <a:r>
              <a:rPr lang="en-US" sz="2400" dirty="0"/>
              <a:t>- </a:t>
            </a:r>
            <a:r>
              <a:rPr lang="vi-VN" sz="2400" dirty="0"/>
              <a:t>Một doanh nghiệp dù có nguồn tài chính dồi dào, nguồn tài nguyện vật liệu phong phú, hệ thống máy móc thiết bị hiện đại đi chăng nữa cũng sẽ trở nên vô ích, nếu không biết hoặc quản trị kém nguồn tài nguyên nhân sự. Chính cách quản trị tài nguyên nhân sự này tạo ra bộ mặt văn hoá của tố chức, tạo ra bầu không khí có sự đoàn kết giúp đỡ lẫn nhau hay lúc nào cũng căng thẳng bất ổn định.</a:t>
            </a:r>
            <a:endParaRPr lang="en-US" sz="2400" dirty="0"/>
          </a:p>
          <a:p>
            <a:pPr algn="just"/>
            <a:endParaRPr lang="vi-VN" sz="2400" dirty="0"/>
          </a:p>
          <a:p>
            <a:pPr algn="just"/>
            <a:r>
              <a:rPr lang="en-US" sz="2400" dirty="0"/>
              <a:t>* </a:t>
            </a:r>
            <a:r>
              <a:rPr lang="vi-VN" sz="2400" dirty="0"/>
              <a:t>Nghiên cứu môn quản trị căn bản cho chúng ta nắm được các chức năng cơ bản của quản trị bao gồm:</a:t>
            </a:r>
          </a:p>
          <a:p>
            <a:pPr algn="just"/>
            <a:r>
              <a:rPr lang="en-US" sz="2400" dirty="0"/>
              <a:t>- </a:t>
            </a:r>
            <a:r>
              <a:rPr lang="vi-VN" sz="2400" dirty="0"/>
              <a:t>Chức năng hoạch định.</a:t>
            </a:r>
          </a:p>
          <a:p>
            <a:pPr algn="just"/>
            <a:r>
              <a:rPr lang="en-US" sz="2400" dirty="0"/>
              <a:t>- </a:t>
            </a:r>
            <a:r>
              <a:rPr lang="vi-VN" sz="2400" dirty="0"/>
              <a:t>Chức năng tổ chức.</a:t>
            </a:r>
          </a:p>
          <a:p>
            <a:pPr algn="just"/>
            <a:r>
              <a:rPr lang="en-US" sz="2400" dirty="0"/>
              <a:t>- </a:t>
            </a:r>
            <a:r>
              <a:rPr lang="vi-VN" sz="2400" dirty="0"/>
              <a:t>Chức năng lãnh đạo.</a:t>
            </a:r>
          </a:p>
          <a:p>
            <a:pPr algn="just"/>
            <a:r>
              <a:rPr lang="en-US" sz="2400" dirty="0"/>
              <a:t>- </a:t>
            </a:r>
            <a:r>
              <a:rPr lang="vi-VN" sz="2400" dirty="0"/>
              <a:t>Chức năng kiểm tra.</a:t>
            </a:r>
          </a:p>
        </p:txBody>
      </p:sp>
    </p:spTree>
    <p:extLst>
      <p:ext uri="{BB962C8B-B14F-4D97-AF65-F5344CB8AC3E}">
        <p14:creationId xmlns:p14="http://schemas.microsoft.com/office/powerpoint/2010/main" val="2834849154"/>
      </p:ext>
    </p:extLst>
  </p:cSld>
  <p:clrMapOvr>
    <a:masterClrMapping/>
  </p:clrMapOvr>
  <p:transition spd="slow">
    <p:push dir="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02BA7BC-6014-412A-9C51-35DBA5E8F12D}"/>
              </a:ext>
            </a:extLst>
          </p:cNvPr>
          <p:cNvPicPr>
            <a:picLocks noChangeAspect="1"/>
          </p:cNvPicPr>
          <p:nvPr/>
        </p:nvPicPr>
        <p:blipFill>
          <a:blip r:embed="rId2"/>
          <a:stretch>
            <a:fillRect/>
          </a:stretch>
        </p:blipFill>
        <p:spPr>
          <a:xfrm>
            <a:off x="1676400" y="1485900"/>
            <a:ext cx="11353800" cy="457200"/>
          </a:xfrm>
          <a:prstGeom prst="rect">
            <a:avLst/>
          </a:prstGeom>
        </p:spPr>
      </p:pic>
      <p:sp>
        <p:nvSpPr>
          <p:cNvPr id="7" name="Title 1">
            <a:extLst>
              <a:ext uri="{FF2B5EF4-FFF2-40B4-BE49-F238E27FC236}">
                <a16:creationId xmlns:a16="http://schemas.microsoft.com/office/drawing/2014/main" id="{92C5CB61-B1D0-4689-AAE2-79CB3ACEDAFD}"/>
              </a:ext>
            </a:extLst>
          </p:cNvPr>
          <p:cNvSpPr>
            <a:spLocks noGrp="1"/>
          </p:cNvSpPr>
          <p:nvPr>
            <p:ph type="title"/>
          </p:nvPr>
        </p:nvSpPr>
        <p:spPr>
          <a:xfrm>
            <a:off x="1371600" y="-548031"/>
            <a:ext cx="9832360" cy="1219200"/>
          </a:xfrm>
        </p:spPr>
        <p:txBody>
          <a:bodyPr/>
          <a:lstStyle/>
          <a:p>
            <a:r>
              <a:rPr lang="nl-NL" b="1" dirty="0"/>
              <a:t>Vai trò của quản trị nhân sự</a:t>
            </a:r>
            <a:endParaRPr lang="en-US" dirty="0"/>
          </a:p>
        </p:txBody>
      </p:sp>
      <p:sp>
        <p:nvSpPr>
          <p:cNvPr id="8" name="Rectangle 7">
            <a:extLst>
              <a:ext uri="{FF2B5EF4-FFF2-40B4-BE49-F238E27FC236}">
                <a16:creationId xmlns:a16="http://schemas.microsoft.com/office/drawing/2014/main" id="{D08ECB09-F37F-4B12-B491-EBB1E18C85A4}"/>
              </a:ext>
            </a:extLst>
          </p:cNvPr>
          <p:cNvSpPr/>
          <p:nvPr/>
        </p:nvSpPr>
        <p:spPr>
          <a:xfrm>
            <a:off x="1371600" y="899769"/>
            <a:ext cx="10407934" cy="5940088"/>
          </a:xfrm>
          <a:prstGeom prst="rect">
            <a:avLst/>
          </a:prstGeom>
        </p:spPr>
        <p:txBody>
          <a:bodyPr wrap="square">
            <a:spAutoFit/>
          </a:bodyPr>
          <a:lstStyle/>
          <a:p>
            <a:pPr algn="just"/>
            <a:r>
              <a:rPr lang="en-US" sz="2000" b="1" dirty="0"/>
              <a:t>- </a:t>
            </a:r>
            <a:r>
              <a:rPr lang="vi-VN" sz="2000" b="1" dirty="0"/>
              <a:t>Quản lý chính sách và đề ra chính sách liên quan đến tài nguyên nhân sự doanh nghiệp</a:t>
            </a:r>
            <a:r>
              <a:rPr lang="vi-VN" sz="2000" dirty="0"/>
              <a:t>.</a:t>
            </a:r>
          </a:p>
          <a:p>
            <a:pPr algn="just"/>
            <a:r>
              <a:rPr lang="vi-VN" sz="2000" dirty="0"/>
              <a:t>Bộ phận quản trị nhân sự đóng vai trò chủ yếu trong việc quản lý chính sách, nhằm đảm bảo rằng chính sách do Nhà nước quy định được thực hiện đúng và đầy đủ trong doanh nghiệp. Bộ phận quản trị nhân sự còn đề ra và giải quyết các chính sách trong phạm vi của doanh nghiệp nhằm thực hiện mục tiêu của tổ chức. </a:t>
            </a:r>
            <a:endParaRPr lang="en-US" sz="2000" dirty="0"/>
          </a:p>
          <a:p>
            <a:pPr algn="just"/>
            <a:endParaRPr lang="vi-VN" sz="2000" dirty="0"/>
          </a:p>
          <a:p>
            <a:pPr algn="just"/>
            <a:r>
              <a:rPr lang="en-US" sz="2000" b="1" dirty="0"/>
              <a:t>- </a:t>
            </a:r>
            <a:r>
              <a:rPr lang="vi-VN" sz="2000" b="1" dirty="0"/>
              <a:t>Tư vấn cho các bộ phận nhân sự trong doanh nghiệp</a:t>
            </a:r>
          </a:p>
          <a:p>
            <a:pPr algn="just"/>
            <a:r>
              <a:rPr lang="vi-VN" sz="2000" dirty="0"/>
              <a:t>Một bộ phận nào đó trong doanh nghiệp có thể có vấn đề công nhân bỏ việc, bộ phận có tỷ lệ công nhân văng mặt cao, bộ phận khác có vấn đề thắc mắc về chế độ phụ cấp,...</a:t>
            </a:r>
            <a:endParaRPr lang="en-US" sz="2000" dirty="0"/>
          </a:p>
          <a:p>
            <a:pPr algn="just"/>
            <a:endParaRPr lang="vi-VN" sz="2000" dirty="0"/>
          </a:p>
          <a:p>
            <a:pPr algn="just"/>
            <a:r>
              <a:rPr lang="en-US" sz="2000" b="1" dirty="0"/>
              <a:t>- </a:t>
            </a:r>
            <a:r>
              <a:rPr lang="vi-VN" sz="2000" b="1" dirty="0"/>
              <a:t>Cung cấp các dịch vụ</a:t>
            </a:r>
          </a:p>
          <a:p>
            <a:pPr algn="just"/>
            <a:r>
              <a:rPr lang="vi-VN" sz="2000" dirty="0"/>
              <a:t>V</a:t>
            </a:r>
            <a:r>
              <a:rPr lang="en-US" sz="2000" dirty="0"/>
              <a:t>a</a:t>
            </a:r>
            <a:r>
              <a:rPr lang="vi-VN" sz="2000" dirty="0"/>
              <a:t>i trò cung cấp các dịch vụ tuyển dụng, đào tạo và phúc lợi cho các bộ phận khác của quản trị nhân sự</a:t>
            </a:r>
          </a:p>
          <a:p>
            <a:pPr algn="just"/>
            <a:r>
              <a:rPr lang="en-US" sz="2000" dirty="0"/>
              <a:t>- </a:t>
            </a:r>
            <a:r>
              <a:rPr lang="vi-VN" sz="2000" dirty="0"/>
              <a:t>Ngoài ra, các chương trình đào tạo đều được bộ phận nhân viên sắp đặt kế hoạch và tổ chức và thường được các bộ phận khác tham khảo ý kiến.</a:t>
            </a:r>
            <a:endParaRPr lang="en-US" sz="2000" dirty="0"/>
          </a:p>
          <a:p>
            <a:pPr algn="just"/>
            <a:endParaRPr lang="vi-VN" sz="2000" dirty="0"/>
          </a:p>
          <a:p>
            <a:pPr algn="just"/>
            <a:r>
              <a:rPr lang="en-US" sz="2000" dirty="0"/>
              <a:t>- </a:t>
            </a:r>
            <a:r>
              <a:rPr lang="vi-VN" sz="2000" dirty="0"/>
              <a:t>Bộ phận quản trị nhân sự cũng quản lý các chương trình lương hưu, lương bổng, an toàn lao động. Lưu trữ và bảo quản các hồ sơ nhân viên có hiệu quả, giúp cho các bộ phận khác đánh giá chính xác việc hoàn thành công việc của nhân viên.</a:t>
            </a:r>
          </a:p>
        </p:txBody>
      </p:sp>
    </p:spTree>
    <p:extLst>
      <p:ext uri="{BB962C8B-B14F-4D97-AF65-F5344CB8AC3E}">
        <p14:creationId xmlns:p14="http://schemas.microsoft.com/office/powerpoint/2010/main" val="4148579082"/>
      </p:ext>
    </p:extLst>
  </p:cSld>
  <p:clrMapOvr>
    <a:masterClrMapping/>
  </p:clrMapOvr>
  <p:transition spd="slow">
    <p:push dir="d"/>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B02BA7BC-6014-412A-9C51-35DBA5E8F12D}"/>
              </a:ext>
            </a:extLst>
          </p:cNvPr>
          <p:cNvPicPr>
            <a:picLocks noChangeAspect="1"/>
          </p:cNvPicPr>
          <p:nvPr/>
        </p:nvPicPr>
        <p:blipFill>
          <a:blip r:embed="rId2"/>
          <a:stretch>
            <a:fillRect/>
          </a:stretch>
        </p:blipFill>
        <p:spPr>
          <a:xfrm>
            <a:off x="1676400" y="1485900"/>
            <a:ext cx="11353800" cy="457200"/>
          </a:xfrm>
          <a:prstGeom prst="rect">
            <a:avLst/>
          </a:prstGeom>
        </p:spPr>
      </p:pic>
      <p:sp>
        <p:nvSpPr>
          <p:cNvPr id="7" name="Title 1">
            <a:extLst>
              <a:ext uri="{FF2B5EF4-FFF2-40B4-BE49-F238E27FC236}">
                <a16:creationId xmlns:a16="http://schemas.microsoft.com/office/drawing/2014/main" id="{92C5CB61-B1D0-4689-AAE2-79CB3ACEDAFD}"/>
              </a:ext>
            </a:extLst>
          </p:cNvPr>
          <p:cNvSpPr>
            <a:spLocks noGrp="1"/>
          </p:cNvSpPr>
          <p:nvPr>
            <p:ph type="title"/>
          </p:nvPr>
        </p:nvSpPr>
        <p:spPr>
          <a:xfrm>
            <a:off x="1564660" y="-361950"/>
            <a:ext cx="9832360" cy="1219200"/>
          </a:xfrm>
        </p:spPr>
        <p:txBody>
          <a:bodyPr/>
          <a:lstStyle/>
          <a:p>
            <a:r>
              <a:rPr lang="nl-NL" b="1" dirty="0"/>
              <a:t>Tiền l</a:t>
            </a:r>
            <a:r>
              <a:rPr lang="vi-VN" b="1" dirty="0"/>
              <a:t>ư</a:t>
            </a:r>
            <a:r>
              <a:rPr lang="en-US" b="1" dirty="0" err="1"/>
              <a:t>ơng</a:t>
            </a:r>
            <a:endParaRPr lang="en-US" dirty="0"/>
          </a:p>
        </p:txBody>
      </p:sp>
      <p:sp>
        <p:nvSpPr>
          <p:cNvPr id="8" name="Rectangle 7">
            <a:extLst>
              <a:ext uri="{FF2B5EF4-FFF2-40B4-BE49-F238E27FC236}">
                <a16:creationId xmlns:a16="http://schemas.microsoft.com/office/drawing/2014/main" id="{D08ECB09-F37F-4B12-B491-EBB1E18C85A4}"/>
              </a:ext>
            </a:extLst>
          </p:cNvPr>
          <p:cNvSpPr/>
          <p:nvPr/>
        </p:nvSpPr>
        <p:spPr>
          <a:xfrm>
            <a:off x="1564660" y="1066800"/>
            <a:ext cx="9639300" cy="3970318"/>
          </a:xfrm>
          <a:prstGeom prst="rect">
            <a:avLst/>
          </a:prstGeom>
        </p:spPr>
        <p:txBody>
          <a:bodyPr wrap="square">
            <a:spAutoFit/>
          </a:bodyPr>
          <a:lstStyle/>
          <a:p>
            <a:pPr algn="just"/>
            <a:r>
              <a:rPr lang="vi-VN" sz="3600" b="1" dirty="0"/>
              <a:t>Tiền lương </a:t>
            </a:r>
            <a:r>
              <a:rPr lang="vi-VN" sz="3600" dirty="0"/>
              <a:t>là giá cả của sức lao động, được hình thành trên cơ sở thỏa thuận giữa người lao động với người sử dụng lao động thông qua hợp đồng lao động (bằng văn bản hay miệng), phù hợp với quan hệ cung – cầu lao động trên thị trường lao động và phù hợp với quy định tiền lương của pháp luật lao động.</a:t>
            </a:r>
          </a:p>
        </p:txBody>
      </p:sp>
    </p:spTree>
    <p:extLst>
      <p:ext uri="{BB962C8B-B14F-4D97-AF65-F5344CB8AC3E}">
        <p14:creationId xmlns:p14="http://schemas.microsoft.com/office/powerpoint/2010/main" val="989804778"/>
      </p:ext>
    </p:extLst>
  </p:cSld>
  <p:clrMapOvr>
    <a:masterClrMapping/>
  </p:clrMapOvr>
  <p:transition spd="slow">
    <p:push/>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1"/>
          <p:cNvSpPr txBox="1">
            <a:spLocks/>
          </p:cNvSpPr>
          <p:nvPr/>
        </p:nvSpPr>
        <p:spPr>
          <a:xfrm>
            <a:off x="2057400" y="2590800"/>
            <a:ext cx="7251700" cy="1879600"/>
          </a:xfrm>
          <a:prstGeom prst="rect">
            <a:avLst/>
          </a:prstGeom>
        </p:spPr>
        <p:txBody>
          <a:bodyPr vert="horz" lIns="91440" tIns="45720" rIns="91440" bIns="45720" rtlCol="0" anchor="b">
            <a:noAutofit/>
          </a:bodyPr>
          <a:lstStyle>
            <a:lvl1pPr algn="l" defTabSz="914400" rtl="0" eaLnBrk="1" latinLnBrk="0" hangingPunct="1">
              <a:lnSpc>
                <a:spcPct val="80000"/>
              </a:lnSpc>
              <a:spcBef>
                <a:spcPct val="0"/>
              </a:spcBef>
              <a:buNone/>
              <a:defRPr sz="4800" b="0" kern="1200" cap="none" baseline="0">
                <a:solidFill>
                  <a:schemeClr val="tx1"/>
                </a:solidFill>
                <a:latin typeface="+mj-lt"/>
                <a:ea typeface="+mj-ea"/>
                <a:cs typeface="+mj-cs"/>
              </a:defRPr>
            </a:lvl1pPr>
          </a:lstStyle>
          <a:p>
            <a:pPr algn="ctr"/>
            <a:r>
              <a:rPr lang="en-US" sz="6600" dirty="0" err="1">
                <a:effectLst>
                  <a:outerShdw blurRad="38100" dist="38100" dir="2700000" algn="tl">
                    <a:srgbClr val="000000">
                      <a:alpha val="43137"/>
                    </a:srgbClr>
                  </a:outerShdw>
                </a:effectLst>
              </a:rPr>
              <a:t>Một</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số</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hệ</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thống</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quản</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lý</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nhân</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sự</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và</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tiền</a:t>
            </a:r>
            <a:r>
              <a:rPr lang="en-US" sz="6600" dirty="0">
                <a:effectLst>
                  <a:outerShdw blurRad="38100" dist="38100" dir="2700000" algn="tl">
                    <a:srgbClr val="000000">
                      <a:alpha val="43137"/>
                    </a:srgbClr>
                  </a:outerShdw>
                </a:effectLst>
              </a:rPr>
              <a:t> l</a:t>
            </a:r>
            <a:r>
              <a:rPr lang="vi-VN" sz="6600" dirty="0">
                <a:effectLst>
                  <a:outerShdw blurRad="38100" dist="38100" dir="2700000" algn="tl">
                    <a:srgbClr val="000000">
                      <a:alpha val="43137"/>
                    </a:srgbClr>
                  </a:outerShdw>
                </a:effectLst>
              </a:rPr>
              <a:t>ư</a:t>
            </a:r>
            <a:r>
              <a:rPr lang="en-US" sz="6600" dirty="0" err="1">
                <a:effectLst>
                  <a:outerShdw blurRad="38100" dist="38100" dir="2700000" algn="tl">
                    <a:srgbClr val="000000">
                      <a:alpha val="43137"/>
                    </a:srgbClr>
                  </a:outerShdw>
                </a:effectLst>
              </a:rPr>
              <a:t>ơng</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đang</a:t>
            </a:r>
            <a:r>
              <a:rPr lang="en-US" sz="6600" dirty="0">
                <a:effectLst>
                  <a:outerShdw blurRad="38100" dist="38100" dir="2700000" algn="tl">
                    <a:srgbClr val="000000">
                      <a:alpha val="43137"/>
                    </a:srgbClr>
                  </a:outerShdw>
                </a:effectLst>
              </a:rPr>
              <a:t> đ</a:t>
            </a:r>
            <a:r>
              <a:rPr lang="vi-VN" sz="6600" dirty="0">
                <a:effectLst>
                  <a:outerShdw blurRad="38100" dist="38100" dir="2700000" algn="tl">
                    <a:srgbClr val="000000">
                      <a:alpha val="43137"/>
                    </a:srgbClr>
                  </a:outerShdw>
                </a:effectLst>
              </a:rPr>
              <a:t>ư</a:t>
            </a:r>
            <a:r>
              <a:rPr lang="en-US" sz="6600" dirty="0" err="1">
                <a:effectLst>
                  <a:outerShdw blurRad="38100" dist="38100" dir="2700000" algn="tl">
                    <a:srgbClr val="000000">
                      <a:alpha val="43137"/>
                    </a:srgbClr>
                  </a:outerShdw>
                </a:effectLst>
              </a:rPr>
              <a:t>ợc</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áp</a:t>
            </a:r>
            <a:r>
              <a:rPr lang="en-US" sz="6600" dirty="0">
                <a:effectLst>
                  <a:outerShdw blurRad="38100" dist="38100" dir="2700000" algn="tl">
                    <a:srgbClr val="000000">
                      <a:alpha val="43137"/>
                    </a:srgbClr>
                  </a:outerShdw>
                </a:effectLst>
              </a:rPr>
              <a:t> </a:t>
            </a:r>
            <a:r>
              <a:rPr lang="en-US" sz="6600" dirty="0" err="1">
                <a:effectLst>
                  <a:outerShdw blurRad="38100" dist="38100" dir="2700000" algn="tl">
                    <a:srgbClr val="000000">
                      <a:alpha val="43137"/>
                    </a:srgbClr>
                  </a:outerShdw>
                </a:effectLst>
              </a:rPr>
              <a:t>dụng</a:t>
            </a:r>
            <a:endParaRPr lang="en-US" sz="6600" dirty="0">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4235671182"/>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3FD135-B376-4D2F-8896-82B8B7D20166}"/>
              </a:ext>
            </a:extLst>
          </p:cNvPr>
          <p:cNvSpPr>
            <a:spLocks noGrp="1"/>
          </p:cNvSpPr>
          <p:nvPr>
            <p:ph type="title"/>
          </p:nvPr>
        </p:nvSpPr>
        <p:spPr/>
        <p:txBody>
          <a:bodyPr/>
          <a:lstStyle/>
          <a:p>
            <a:r>
              <a:rPr lang="nl-NL" b="1" dirty="0"/>
              <a:t>Vai trò của quản trị nhân sự</a:t>
            </a:r>
            <a:endParaRPr lang="en-US" dirty="0"/>
          </a:p>
        </p:txBody>
      </p:sp>
      <p:pic>
        <p:nvPicPr>
          <p:cNvPr id="2050" name="Picture 2" descr="http://eduviet.vn/wp-content/uploads/2017/12/hr-erp-bravo.jpg">
            <a:extLst>
              <a:ext uri="{FF2B5EF4-FFF2-40B4-BE49-F238E27FC236}">
                <a16:creationId xmlns:a16="http://schemas.microsoft.com/office/drawing/2014/main" id="{1F0EB7F6-51FF-46AB-8372-98E9D7F11F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522809" y="0"/>
            <a:ext cx="10185149"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1773240"/>
      </p:ext>
    </p:extLst>
  </p:cSld>
  <p:clrMapOvr>
    <a:masterClrMapping/>
  </p:clrMapOvr>
  <p:transition spd="slow">
    <p:randomBar dir="vert"/>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09D15E37-C892-4400-A075-7759FB59CBC1}"/>
              </a:ext>
            </a:extLst>
          </p:cNvPr>
          <p:cNvSpPr>
            <a:spLocks noGrp="1"/>
          </p:cNvSpPr>
          <p:nvPr>
            <p:ph type="title"/>
          </p:nvPr>
        </p:nvSpPr>
        <p:spPr/>
        <p:txBody>
          <a:bodyPr/>
          <a:lstStyle/>
          <a:p>
            <a:endParaRPr lang="en-US" dirty="0"/>
          </a:p>
        </p:txBody>
      </p:sp>
      <p:pic>
        <p:nvPicPr>
          <p:cNvPr id="3076" name="Picture 4" descr="Káº¿t quáº£ hÃ¬nh áº£nh cho FTS HRM">
            <a:extLst>
              <a:ext uri="{FF2B5EF4-FFF2-40B4-BE49-F238E27FC236}">
                <a16:creationId xmlns:a16="http://schemas.microsoft.com/office/drawing/2014/main" id="{BF1A2ECE-374E-4B4E-B567-4F3F6EAD1E1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5" name="Rectangle 4">
            <a:extLst>
              <a:ext uri="{FF2B5EF4-FFF2-40B4-BE49-F238E27FC236}">
                <a16:creationId xmlns:a16="http://schemas.microsoft.com/office/drawing/2014/main" id="{88DB6C30-F319-45B9-BC32-98A73B85DB98}"/>
              </a:ext>
            </a:extLst>
          </p:cNvPr>
          <p:cNvSpPr/>
          <p:nvPr/>
        </p:nvSpPr>
        <p:spPr>
          <a:xfrm>
            <a:off x="7826702" y="5505271"/>
            <a:ext cx="4365298" cy="1200329"/>
          </a:xfrm>
          <a:prstGeom prst="rect">
            <a:avLst/>
          </a:prstGeom>
        </p:spPr>
        <p:txBody>
          <a:bodyPr wrap="none">
            <a:spAutoFit/>
          </a:bodyPr>
          <a:lstStyle/>
          <a:p>
            <a:pPr fontAlgn="base"/>
            <a:r>
              <a:rPr lang="vi-VN" sz="7200" b="1" dirty="0">
                <a:highlight>
                  <a:srgbClr val="FFFF00"/>
                </a:highlight>
              </a:rPr>
              <a:t>FTS HRM</a:t>
            </a:r>
          </a:p>
        </p:txBody>
      </p:sp>
    </p:spTree>
    <p:extLst>
      <p:ext uri="{BB962C8B-B14F-4D97-AF65-F5344CB8AC3E}">
        <p14:creationId xmlns:p14="http://schemas.microsoft.com/office/powerpoint/2010/main" val="1172851959"/>
      </p:ext>
    </p:extLst>
  </p:cSld>
  <p:clrMapOvr>
    <a:masterClrMapping/>
  </p:clrMapOvr>
  <p:transition spd="slow">
    <p:randomBar/>
  </p:transition>
</p:sld>
</file>

<file path=ppt/tags/tag1.xml><?xml version="1.0" encoding="utf-8"?>
<p:tagLst xmlns:a="http://schemas.openxmlformats.org/drawingml/2006/main" xmlns:r="http://schemas.openxmlformats.org/officeDocument/2006/relationships" xmlns:p="http://schemas.openxmlformats.org/presentationml/2006/main">
  <p:tag name="ARTICULATE_PRESENTER_VERSION" val="6"/>
  <p:tag name="ARTICULATE_PROJECT_OPEN" val="0"/>
</p:tagLst>
</file>

<file path=ppt/theme/theme1.xml><?xml version="1.0" encoding="utf-8"?>
<a:theme xmlns:a="http://schemas.openxmlformats.org/drawingml/2006/main" name="Currency Symbols 16x9">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urrency symbols presentation (widescreen).potx" id="{0BEEB329-2C4D-4D02-9858-CA91ACE92AB1}" vid="{944DA297-E844-470D-A85C-00068074ACC2}"/>
    </a:ext>
  </a:extLst>
</a:theme>
</file>

<file path=ppt/theme/theme2.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ppt/theme/theme3.xml><?xml version="1.0" encoding="utf-8"?>
<a:theme xmlns:a="http://schemas.openxmlformats.org/drawingml/2006/main" name="Office Theme">
  <a:themeElements>
    <a:clrScheme name="Currency Symbols">
      <a:dk1>
        <a:srgbClr val="303030"/>
      </a:dk1>
      <a:lt1>
        <a:sysClr val="window" lastClr="FFFFFF"/>
      </a:lt1>
      <a:dk2>
        <a:srgbClr val="000000"/>
      </a:dk2>
      <a:lt2>
        <a:srgbClr val="E8DEC9"/>
      </a:lt2>
      <a:accent1>
        <a:srgbClr val="F7C547"/>
      </a:accent1>
      <a:accent2>
        <a:srgbClr val="AB3C33"/>
      </a:accent2>
      <a:accent3>
        <a:srgbClr val="506084"/>
      </a:accent3>
      <a:accent4>
        <a:srgbClr val="599EA5"/>
      </a:accent4>
      <a:accent5>
        <a:srgbClr val="758F21"/>
      </a:accent5>
      <a:accent6>
        <a:srgbClr val="894A27"/>
      </a:accent6>
      <a:hlink>
        <a:srgbClr val="506084"/>
      </a:hlink>
      <a:folHlink>
        <a:srgbClr val="828282"/>
      </a:folHlink>
    </a:clrScheme>
    <a:fontScheme name="Currency Symbols">
      <a:maj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mbria"/>
        <a:ea typeface=""/>
        <a:cs typeface=""/>
        <a:font script="Jpan" typeface="ＭＳ 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inorFont>
    </a:fontScheme>
    <a:fmtScheme name="Office">
      <a:fillStyleLst>
        <a:solidFill>
          <a:schemeClr val="phClr"/>
        </a:solidFill>
        <a:gradFill rotWithShape="1">
          <a:gsLst>
            <a:gs pos="0">
              <a:schemeClr val="phClr">
                <a:lumMod val="157000"/>
                <a:satMod val="101000"/>
              </a:schemeClr>
            </a:gs>
            <a:gs pos="50000">
              <a:schemeClr val="phClr">
                <a:lumMod val="137000"/>
                <a:satMod val="103000"/>
              </a:schemeClr>
            </a:gs>
            <a:gs pos="100000">
              <a:schemeClr val="phClr">
                <a:lumMod val="115000"/>
                <a:satMod val="109000"/>
              </a:schemeClr>
            </a:gs>
          </a:gsLst>
          <a:lin ang="5400000" scaled="0"/>
        </a:gradFill>
        <a:gradFill rotWithShape="1">
          <a:gsLst>
            <a:gs pos="0">
              <a:schemeClr val="phClr">
                <a:satMod val="103000"/>
                <a:lumMod val="118000"/>
              </a:schemeClr>
            </a:gs>
            <a:gs pos="50000">
              <a:schemeClr val="phClr">
                <a:satMod val="89000"/>
                <a:lumMod val="91000"/>
              </a:schemeClr>
            </a:gs>
            <a:gs pos="100000">
              <a:schemeClr val="phClr">
                <a:lumMod val="6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829</TotalTime>
  <Words>2165</Words>
  <Application>Microsoft Office PowerPoint</Application>
  <PresentationFormat>Widescreen</PresentationFormat>
  <Paragraphs>148</Paragraphs>
  <Slides>38</Slides>
  <Notes>20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38</vt:i4>
      </vt:variant>
    </vt:vector>
  </HeadingPairs>
  <TitlesOfParts>
    <vt:vector size="46" baseType="lpstr">
      <vt:lpstr>Arial</vt:lpstr>
      <vt:lpstr>Bahnschrift SemiBold Condensed</vt:lpstr>
      <vt:lpstr>Book Antiqua</vt:lpstr>
      <vt:lpstr>Calibri</vt:lpstr>
      <vt:lpstr>Cambria</vt:lpstr>
      <vt:lpstr>Courier New</vt:lpstr>
      <vt:lpstr>Times New Roman</vt:lpstr>
      <vt:lpstr>Currency Symbols 16x9</vt:lpstr>
      <vt:lpstr>PowerPoint Presentation</vt:lpstr>
      <vt:lpstr>Bảng phân công công việc</vt:lpstr>
      <vt:lpstr>PowerPoint Presentation</vt:lpstr>
      <vt:lpstr>Vai trò của quản trị nhân sự</vt:lpstr>
      <vt:lpstr>Vai trò của quản trị nhân sự</vt:lpstr>
      <vt:lpstr>Tiền lương</vt:lpstr>
      <vt:lpstr>PowerPoint Presentation</vt:lpstr>
      <vt:lpstr>Vai trò của quản trị nhân sự</vt:lpstr>
      <vt:lpstr>PowerPoint Presentation</vt:lpstr>
      <vt:lpstr>PowerPoint Presentation</vt:lpstr>
      <vt:lpstr>PowerPoint Presentation</vt:lpstr>
      <vt:lpstr>PowerPoint Presentation</vt:lpstr>
      <vt:lpstr>PowerPoint Presentation</vt:lpstr>
      <vt:lpstr>Phân tích thiết kế hệ thống</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Layout</dc:title>
  <dc:creator>Lương Quang Cương</dc:creator>
  <cp:lastModifiedBy>Lương Quang Cương</cp:lastModifiedBy>
  <cp:revision>101</cp:revision>
  <dcterms:created xsi:type="dcterms:W3CDTF">2018-09-05T16:29:50Z</dcterms:created>
  <dcterms:modified xsi:type="dcterms:W3CDTF">2018-11-08T02:51:25Z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0x010100AA3F7D94069FF64A86F7DFF56D60E3BE</vt:lpwstr>
  </property>
</Properties>
</file>